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7" r:id="rId2"/>
    <p:sldId id="379" r:id="rId3"/>
    <p:sldId id="258" r:id="rId4"/>
    <p:sldId id="262" r:id="rId5"/>
    <p:sldId id="315" r:id="rId6"/>
    <p:sldId id="266" r:id="rId7"/>
    <p:sldId id="282" r:id="rId8"/>
    <p:sldId id="316" r:id="rId9"/>
    <p:sldId id="317" r:id="rId10"/>
    <p:sldId id="318" r:id="rId11"/>
    <p:sldId id="319" r:id="rId12"/>
    <p:sldId id="320" r:id="rId13"/>
    <p:sldId id="321" r:id="rId14"/>
    <p:sldId id="322" r:id="rId15"/>
    <p:sldId id="265" r:id="rId16"/>
    <p:sldId id="313" r:id="rId17"/>
    <p:sldId id="323" r:id="rId18"/>
    <p:sldId id="324" r:id="rId19"/>
    <p:sldId id="325" r:id="rId20"/>
    <p:sldId id="326" r:id="rId21"/>
    <p:sldId id="276" r:id="rId22"/>
    <p:sldId id="314" r:id="rId23"/>
    <p:sldId id="297" r:id="rId24"/>
    <p:sldId id="312" r:id="rId25"/>
    <p:sldId id="327" r:id="rId26"/>
    <p:sldId id="328" r:id="rId27"/>
    <p:sldId id="329" r:id="rId28"/>
    <p:sldId id="263" r:id="rId29"/>
    <p:sldId id="361" r:id="rId30"/>
    <p:sldId id="289" r:id="rId31"/>
    <p:sldId id="305" r:id="rId32"/>
    <p:sldId id="310" r:id="rId33"/>
    <p:sldId id="362" r:id="rId34"/>
    <p:sldId id="363" r:id="rId35"/>
    <p:sldId id="264" r:id="rId36"/>
    <p:sldId id="364" r:id="rId37"/>
    <p:sldId id="365" r:id="rId38"/>
    <p:sldId id="330" r:id="rId39"/>
    <p:sldId id="366" r:id="rId40"/>
    <p:sldId id="331" r:id="rId41"/>
    <p:sldId id="333" r:id="rId42"/>
    <p:sldId id="369" r:id="rId43"/>
    <p:sldId id="370" r:id="rId44"/>
    <p:sldId id="371" r:id="rId45"/>
    <p:sldId id="367" r:id="rId46"/>
    <p:sldId id="368" r:id="rId47"/>
    <p:sldId id="375" r:id="rId48"/>
    <p:sldId id="311" r:id="rId49"/>
    <p:sldId id="334" r:id="rId50"/>
    <p:sldId id="354" r:id="rId51"/>
    <p:sldId id="355" r:id="rId52"/>
    <p:sldId id="332" r:id="rId53"/>
    <p:sldId id="376" r:id="rId54"/>
    <p:sldId id="374" r:id="rId55"/>
    <p:sldId id="377" r:id="rId56"/>
    <p:sldId id="378" r:id="rId57"/>
    <p:sldId id="373" r:id="rId58"/>
    <p:sldId id="335" r:id="rId59"/>
    <p:sldId id="358" r:id="rId60"/>
    <p:sldId id="359" r:id="rId61"/>
    <p:sldId id="356" r:id="rId62"/>
    <p:sldId id="357" r:id="rId63"/>
    <p:sldId id="360" r:id="rId64"/>
    <p:sldId id="336" r:id="rId65"/>
    <p:sldId id="337" r:id="rId66"/>
    <p:sldId id="338" r:id="rId67"/>
    <p:sldId id="339" r:id="rId68"/>
    <p:sldId id="340" r:id="rId69"/>
    <p:sldId id="342" r:id="rId70"/>
    <p:sldId id="347" r:id="rId71"/>
    <p:sldId id="349" r:id="rId72"/>
    <p:sldId id="353" r:id="rId73"/>
    <p:sldId id="372" r:id="rId74"/>
    <p:sldId id="352" r:id="rId75"/>
    <p:sldId id="350" r:id="rId76"/>
    <p:sldId id="300" r:id="rId7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114" d="100"/>
          <a:sy n="114" d="100"/>
        </p:scale>
        <p:origin x="876" y="10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357CE8B-D652-424C-AA2B-EB98730FE792}" type="datetimeFigureOut">
              <a:rPr lang="en-US" smtClean="0"/>
              <a:t>3/27/2023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B3811B1-7566-49D1-A9B7-1309A6E10066}" type="slidenum">
              <a:rPr lang="en-US" smtClean="0"/>
              <a:t>‹#›</a:t>
            </a:fld>
            <a:endParaRPr lang="en-US"/>
          </a:p>
        </p:txBody>
      </p:sp>
    </p:spTree>
    <p:extLst>
      <p:ext uri="{BB962C8B-B14F-4D97-AF65-F5344CB8AC3E}">
        <p14:creationId xmlns:p14="http://schemas.microsoft.com/office/powerpoint/2010/main" val="425065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BF6E-8365-4BED-8F75-BB3959483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5AB144-0BDC-42DA-B49C-501932E3F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08FCF-501F-4664-BED3-AEC14532AA6F}"/>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5" name="Footer Placeholder 4">
            <a:extLst>
              <a:ext uri="{FF2B5EF4-FFF2-40B4-BE49-F238E27FC236}">
                <a16:creationId xmlns:a16="http://schemas.microsoft.com/office/drawing/2014/main" id="{872843E4-F508-43B7-8D07-581E36A9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2B358-2C22-4EF9-837C-1F6FCFB75DE9}"/>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5334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F180-8CC6-42EE-B325-2B7E91AF1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7DB0E-F94B-459E-B9CD-3E8453557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CE352-2F5D-46CB-973A-95D1B5FE3F92}"/>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5" name="Footer Placeholder 4">
            <a:extLst>
              <a:ext uri="{FF2B5EF4-FFF2-40B4-BE49-F238E27FC236}">
                <a16:creationId xmlns:a16="http://schemas.microsoft.com/office/drawing/2014/main" id="{082A0113-7D0D-4077-A05F-0C205FEC5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7FD10-5234-4A26-800A-3E96E896E8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3993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C5633-34E3-48E6-AFAB-8BF45D2D9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EBE44-9308-49EA-8864-D305DFF7B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D19E3-E063-444A-91BF-CEA8629BB2BB}"/>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5" name="Footer Placeholder 4">
            <a:extLst>
              <a:ext uri="{FF2B5EF4-FFF2-40B4-BE49-F238E27FC236}">
                <a16:creationId xmlns:a16="http://schemas.microsoft.com/office/drawing/2014/main" id="{96996DB5-DA56-4C2B-A9BD-D18BF9386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9CAE8-B036-4D36-B476-0C48EEA8FA0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00335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F541-A4AC-4BE7-8F16-72D778CB0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C37F2-64D8-4761-9639-BA39D08B7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7C760-79E5-4C7F-94EE-B71CEBEE0D12}"/>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5" name="Footer Placeholder 4">
            <a:extLst>
              <a:ext uri="{FF2B5EF4-FFF2-40B4-BE49-F238E27FC236}">
                <a16:creationId xmlns:a16="http://schemas.microsoft.com/office/drawing/2014/main" id="{A696D379-7F2D-4581-92E1-FA951B6A7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AD8C-A3E5-4900-AD72-EDA537630BA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21713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D1AA-424A-48D8-99BB-0DA5468CF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6C775-712F-4176-A425-AB1B7B818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67A66-3336-42FE-8184-1834B9C3EEF0}"/>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5" name="Footer Placeholder 4">
            <a:extLst>
              <a:ext uri="{FF2B5EF4-FFF2-40B4-BE49-F238E27FC236}">
                <a16:creationId xmlns:a16="http://schemas.microsoft.com/office/drawing/2014/main" id="{37D46F57-3C59-48B7-8D65-CCF3EA182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D56D7-42F9-436C-ADB3-5CEDE064FFB2}"/>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7134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5CB9-4CDE-4D37-9E10-F534D5AD8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246EE-88DF-40F2-9826-E080216A3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F6ADB-6736-4062-A01B-FAEE8C85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EB3A2-D81B-450C-A561-86ABFC4AD30B}"/>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6" name="Footer Placeholder 5">
            <a:extLst>
              <a:ext uri="{FF2B5EF4-FFF2-40B4-BE49-F238E27FC236}">
                <a16:creationId xmlns:a16="http://schemas.microsoft.com/office/drawing/2014/main" id="{C6C82561-2675-4BA4-BF12-3C2219134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A5E60-EFCA-4468-A580-C4B2A00073BF}"/>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342870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A3F2-CB50-4240-A238-DA6D39568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A0529-1991-4754-BD91-52B36986C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3C852-8699-4C8F-9E34-08EE87C12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74AE4-1B7F-40C1-A79D-19612A1EF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A00B4-CB79-4CFD-9FA0-3CB91435C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D6AF52-4673-452C-A400-A7E3EC3C115D}"/>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8" name="Footer Placeholder 7">
            <a:extLst>
              <a:ext uri="{FF2B5EF4-FFF2-40B4-BE49-F238E27FC236}">
                <a16:creationId xmlns:a16="http://schemas.microsoft.com/office/drawing/2014/main" id="{A37D66E3-7616-4959-8FF0-4461D465A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B6629-3E25-4E46-A51F-C6DB26A34CA5}"/>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8706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E2D5-EF26-4201-994A-A142751D26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CC7B4-D8FA-40DB-B9CF-CD25CF479A26}"/>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4" name="Footer Placeholder 3">
            <a:extLst>
              <a:ext uri="{FF2B5EF4-FFF2-40B4-BE49-F238E27FC236}">
                <a16:creationId xmlns:a16="http://schemas.microsoft.com/office/drawing/2014/main" id="{B79691EB-0AA5-47FF-B044-23D7F7938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9E33C8-4A37-4F67-9D58-0DCDF9E7ACDC}"/>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94342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E486E-397A-4995-A9FE-25DC734141EF}"/>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3" name="Footer Placeholder 2">
            <a:extLst>
              <a:ext uri="{FF2B5EF4-FFF2-40B4-BE49-F238E27FC236}">
                <a16:creationId xmlns:a16="http://schemas.microsoft.com/office/drawing/2014/main" id="{65D32B06-4609-4C0D-AF86-2B3776DA6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C6883-0D05-4F78-84A5-0981925BFF4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51554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D4F1-CB11-4A7A-96A7-3E1C3EC49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60A15-76C4-47FD-A9CC-F0F0D6D2C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0AE1-127E-40C3-A40B-4DA38ACDE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19D9C-96C4-4CFA-AF7D-3568F7AD8F32}"/>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6" name="Footer Placeholder 5">
            <a:extLst>
              <a:ext uri="{FF2B5EF4-FFF2-40B4-BE49-F238E27FC236}">
                <a16:creationId xmlns:a16="http://schemas.microsoft.com/office/drawing/2014/main" id="{971D387F-3C70-48B5-A83B-33FCBA62D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735FB-BE50-4E14-9768-4997D19357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79106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E81-2FA4-43DB-9AA4-109596972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963E6-7D9A-4813-981B-CF8D8B984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C088C-5461-4362-A7DF-34BDCEFDB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7D8D4A-EAFB-4BCA-BCBB-2A1FF3F01EE0}"/>
              </a:ext>
            </a:extLst>
          </p:cNvPr>
          <p:cNvSpPr>
            <a:spLocks noGrp="1"/>
          </p:cNvSpPr>
          <p:nvPr>
            <p:ph type="dt" sz="half" idx="10"/>
          </p:nvPr>
        </p:nvSpPr>
        <p:spPr/>
        <p:txBody>
          <a:bodyPr/>
          <a:lstStyle/>
          <a:p>
            <a:fld id="{AC6E9E04-ED2B-461F-9D5D-1DABE4901009}" type="datetimeFigureOut">
              <a:rPr lang="en-US" smtClean="0"/>
              <a:t>3/27/2023</a:t>
            </a:fld>
            <a:endParaRPr lang="en-US"/>
          </a:p>
        </p:txBody>
      </p:sp>
      <p:sp>
        <p:nvSpPr>
          <p:cNvPr id="6" name="Footer Placeholder 5">
            <a:extLst>
              <a:ext uri="{FF2B5EF4-FFF2-40B4-BE49-F238E27FC236}">
                <a16:creationId xmlns:a16="http://schemas.microsoft.com/office/drawing/2014/main" id="{7341A8EF-58E3-4B5C-9ECC-DF297B8CA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CA342-60A1-4687-ACA1-82AC503C0A5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43069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3539C-5FD4-4729-B493-6DB9A4973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28E3F-D0B2-493B-8E1F-1E55BA2B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4BD45-D17D-4C37-B54B-DB960C7DF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9E04-ED2B-461F-9D5D-1DABE4901009}" type="datetimeFigureOut">
              <a:rPr lang="en-US" smtClean="0"/>
              <a:t>3/27/2023</a:t>
            </a:fld>
            <a:endParaRPr lang="en-US"/>
          </a:p>
        </p:txBody>
      </p:sp>
      <p:sp>
        <p:nvSpPr>
          <p:cNvPr id="5" name="Footer Placeholder 4">
            <a:extLst>
              <a:ext uri="{FF2B5EF4-FFF2-40B4-BE49-F238E27FC236}">
                <a16:creationId xmlns:a16="http://schemas.microsoft.com/office/drawing/2014/main" id="{5C126A42-D7BC-424E-99E6-CFB4C69B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AD7036-B8C6-443D-84A3-B3061B291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7803-F381-408D-BCF3-069E133834FD}" type="slidenum">
              <a:rPr lang="en-US" smtClean="0"/>
              <a:t>‹#›</a:t>
            </a:fld>
            <a:endParaRPr lang="en-US"/>
          </a:p>
        </p:txBody>
      </p:sp>
    </p:spTree>
    <p:extLst>
      <p:ext uri="{BB962C8B-B14F-4D97-AF65-F5344CB8AC3E}">
        <p14:creationId xmlns:p14="http://schemas.microsoft.com/office/powerpoint/2010/main" val="2388167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attorneys@cb.law" TargetMode="Externa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82079"/>
            <a:ext cx="12192000" cy="461599"/>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609600" y="4709160"/>
            <a:ext cx="1115568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2808893" y="319792"/>
            <a:ext cx="6574214" cy="869868"/>
          </a:xfrm>
          <a:prstGeom prst="rect">
            <a:avLst/>
          </a:prstGeom>
        </p:spPr>
      </p:pic>
      <p:sp>
        <p:nvSpPr>
          <p:cNvPr id="13" name="TextBox 13"/>
          <p:cNvSpPr txBox="1"/>
          <p:nvPr/>
        </p:nvSpPr>
        <p:spPr>
          <a:xfrm>
            <a:off x="518160" y="1657510"/>
            <a:ext cx="11155680" cy="2031325"/>
          </a:xfrm>
          <a:prstGeom prst="rect">
            <a:avLst/>
          </a:prstGeom>
        </p:spPr>
        <p:txBody>
          <a:bodyPr wrap="square" lIns="0" tIns="0" rIns="0" bIns="0" rtlCol="0" anchor="t">
            <a:spAutoFit/>
          </a:bodyPr>
          <a:lstStyle/>
          <a:p>
            <a:pPr algn="ctr"/>
            <a:r>
              <a:rPr lang="en-US" sz="5400" spc="432" dirty="0">
                <a:solidFill>
                  <a:srgbClr val="926A52"/>
                </a:solidFill>
                <a:latin typeface="Montserrat Extra-Bold Bold"/>
              </a:rPr>
              <a:t>Navigating Nuances in the Spring 2023 Market</a:t>
            </a:r>
          </a:p>
          <a:p>
            <a:pPr algn="ctr"/>
            <a:r>
              <a:rPr lang="en-US" sz="2400" i="1" spc="432" dirty="0">
                <a:solidFill>
                  <a:srgbClr val="926A52"/>
                </a:solidFill>
                <a:latin typeface="Montserrat Extra-Bold Bold"/>
              </a:rPr>
              <a:t>Walk a Mile in Their Shoes</a:t>
            </a:r>
          </a:p>
        </p:txBody>
      </p:sp>
      <p:sp>
        <p:nvSpPr>
          <p:cNvPr id="14" name="TextBox 14"/>
          <p:cNvSpPr txBox="1"/>
          <p:nvPr/>
        </p:nvSpPr>
        <p:spPr>
          <a:xfrm>
            <a:off x="800870" y="4102604"/>
            <a:ext cx="10424158" cy="494046"/>
          </a:xfrm>
          <a:prstGeom prst="rect">
            <a:avLst/>
          </a:prstGeom>
        </p:spPr>
        <p:txBody>
          <a:bodyPr wrap="square" lIns="0" tIns="0" rIns="0" bIns="0" rtlCol="0" anchor="t">
            <a:spAutoFit/>
          </a:bodyPr>
          <a:lstStyle/>
          <a:p>
            <a:pPr algn="ctr">
              <a:lnSpc>
                <a:spcPts val="3770"/>
              </a:lnSpc>
            </a:pPr>
            <a:r>
              <a:rPr lang="en-US" sz="4000" i="1" dirty="0">
                <a:solidFill>
                  <a:srgbClr val="243746"/>
                </a:solidFill>
                <a:latin typeface="Holiday"/>
              </a:rPr>
              <a:t>Continuing Education Class</a:t>
            </a:r>
          </a:p>
        </p:txBody>
      </p:sp>
      <p:sp>
        <p:nvSpPr>
          <p:cNvPr id="16" name="TextBox 16"/>
          <p:cNvSpPr txBox="1"/>
          <p:nvPr/>
        </p:nvSpPr>
        <p:spPr>
          <a:xfrm>
            <a:off x="2394693" y="6513160"/>
            <a:ext cx="7487383" cy="218008"/>
          </a:xfrm>
          <a:prstGeom prst="rect">
            <a:avLst/>
          </a:prstGeom>
        </p:spPr>
        <p:txBody>
          <a:bodyPr lIns="0" tIns="0" rIns="0" bIns="0" rtlCol="0" anchor="t">
            <a:spAutoFit/>
          </a:bodyPr>
          <a:lstStyle/>
          <a:p>
            <a:pPr algn="ctr">
              <a:lnSpc>
                <a:spcPts val="1675"/>
              </a:lnSpc>
            </a:pPr>
            <a:r>
              <a:rPr lang="en-US" sz="1440" spc="226" dirty="0">
                <a:solidFill>
                  <a:srgbClr val="FFFFFF"/>
                </a:solidFill>
                <a:latin typeface="Montserrat Semi-Bold"/>
              </a:rPr>
              <a:t>www.campbellandbrannon.com/navigating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40726" cy="4908489"/>
          </a:xfrm>
        </p:spPr>
        <p:txBody>
          <a:bodyPr>
            <a:normAutofit fontScale="92500" lnSpcReduction="10000"/>
          </a:bodyPr>
          <a:lstStyle/>
          <a:p>
            <a:pPr marL="0" indent="0">
              <a:lnSpc>
                <a:spcPct val="100000"/>
              </a:lnSpc>
              <a:spcBef>
                <a:spcPts val="0"/>
              </a:spcBef>
              <a:buNone/>
            </a:pPr>
            <a:r>
              <a:rPr lang="en-US" sz="2400" u="sng" dirty="0">
                <a:cs typeface="Arial" panose="020B0604020202020204" pitchFamily="34" charset="0"/>
              </a:rPr>
              <a:t>Administration</a:t>
            </a:r>
            <a:r>
              <a:rPr lang="en-US" sz="2400" dirty="0">
                <a:cs typeface="Arial" panose="020B0604020202020204" pitchFamily="34" charset="0"/>
              </a:rPr>
              <a:t> </a:t>
            </a:r>
          </a:p>
          <a:p>
            <a:pPr>
              <a:lnSpc>
                <a:spcPct val="100000"/>
              </a:lnSpc>
              <a:spcBef>
                <a:spcPts val="0"/>
              </a:spcBef>
            </a:pPr>
            <a:r>
              <a:rPr lang="en-US" sz="2400" dirty="0">
                <a:cs typeface="Arial" panose="020B0604020202020204" pitchFamily="34" charset="0"/>
              </a:rPr>
              <a:t>Used when the decedent didn’t leave a Will or the Will wasn’t accepted by the court.</a:t>
            </a:r>
          </a:p>
          <a:p>
            <a:pPr marL="0" indent="0">
              <a:lnSpc>
                <a:spcPct val="100000"/>
              </a:lnSpc>
              <a:spcBef>
                <a:spcPts val="0"/>
              </a:spcBef>
              <a:buNone/>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Distribution of assets is dictated by Georgia’s intestate statutes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probate court will appoint an administrator who has authority over the estate’s assets.</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 </a:t>
            </a:r>
            <a:r>
              <a:rPr lang="en-US" sz="2400" dirty="0">
                <a:solidFill>
                  <a:srgbClr val="FF0000"/>
                </a:solidFill>
                <a:cs typeface="Arial" panose="020B0604020202020204" pitchFamily="34" charset="0"/>
              </a:rPr>
              <a:t>Letters of Administration </a:t>
            </a:r>
            <a:r>
              <a:rPr lang="en-US" sz="2400" dirty="0">
                <a:cs typeface="Arial" panose="020B0604020202020204" pitchFamily="34" charset="0"/>
              </a:rPr>
              <a:t>issued by the court names the administrator and their powers.</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Sometimes they are given all statutory powers but it may also be limited to specific duties.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1026" name="Picture 2" descr="tabel of consanguinity">
            <a:extLst>
              <a:ext uri="{FF2B5EF4-FFF2-40B4-BE49-F238E27FC236}">
                <a16:creationId xmlns:a16="http://schemas.microsoft.com/office/drawing/2014/main" id="{47CA4603-8230-13AB-D4B3-62168F48E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895" y="1413663"/>
            <a:ext cx="4877358" cy="472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41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979177" y="1407050"/>
            <a:ext cx="8212823" cy="4908489"/>
          </a:xfrm>
        </p:spPr>
        <p:txBody>
          <a:bodyPr>
            <a:normAutofit/>
          </a:bodyPr>
          <a:lstStyle/>
          <a:p>
            <a:pPr marL="0" indent="0">
              <a:lnSpc>
                <a:spcPct val="100000"/>
              </a:lnSpc>
              <a:spcBef>
                <a:spcPts val="0"/>
              </a:spcBef>
              <a:buNone/>
            </a:pPr>
            <a:r>
              <a:rPr lang="en-US" sz="2400" dirty="0">
                <a:cs typeface="Arial" panose="020B0604020202020204" pitchFamily="34" charset="0"/>
              </a:rPr>
              <a:t>Be careful!  Just because the court issued Letters Testamentary or Administration doesn’t mean they automatically have the power to sell the property.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If the will has not yet been probated:</a:t>
            </a:r>
          </a:p>
          <a:p>
            <a:pPr lvl="1">
              <a:lnSpc>
                <a:spcPct val="100000"/>
              </a:lnSpc>
              <a:spcBef>
                <a:spcPts val="0"/>
              </a:spcBef>
            </a:pPr>
            <a:r>
              <a:rPr lang="en-US" sz="2400" dirty="0">
                <a:cs typeface="Arial" panose="020B0604020202020204" pitchFamily="34" charset="0"/>
              </a:rPr>
              <a:t>Technically, you must wait for an executor to be named</a:t>
            </a:r>
          </a:p>
          <a:p>
            <a:pPr lvl="2">
              <a:lnSpc>
                <a:spcPct val="100000"/>
              </a:lnSpc>
              <a:spcBef>
                <a:spcPts val="0"/>
              </a:spcBef>
            </a:pPr>
            <a:r>
              <a:rPr lang="en-US" dirty="0">
                <a:cs typeface="Arial" panose="020B0604020202020204" pitchFamily="34" charset="0"/>
              </a:rPr>
              <a:t>We have seen people use the signature of the </a:t>
            </a:r>
            <a:r>
              <a:rPr lang="en-US" dirty="0"/>
              <a:t>proposed executor, but that is arguably unenforceable.</a:t>
            </a:r>
          </a:p>
          <a:p>
            <a:pPr lvl="2">
              <a:lnSpc>
                <a:spcPct val="100000"/>
              </a:lnSpc>
              <a:spcBef>
                <a:spcPts val="0"/>
              </a:spcBef>
            </a:pPr>
            <a:r>
              <a:rPr lang="en-US" dirty="0">
                <a:cs typeface="Arial" panose="020B0604020202020204" pitchFamily="34" charset="0"/>
              </a:rPr>
              <a:t>Until the Letters are issued no one legally has authority to sign on behalf of the estate or bind a contract on behalf of the estate! </a:t>
            </a:r>
          </a:p>
          <a:p>
            <a:pPr marL="914400" lvl="2" indent="0">
              <a:lnSpc>
                <a:spcPct val="100000"/>
              </a:lnSpc>
              <a:spcBef>
                <a:spcPts val="0"/>
              </a:spcBef>
              <a:buNone/>
            </a:pPr>
            <a:endParaRPr lang="en-US"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If in doubt, ask a C&amp;B attorney to review!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2050" name="Picture 2" descr="Inheritance Laws by State">
            <a:extLst>
              <a:ext uri="{FF2B5EF4-FFF2-40B4-BE49-F238E27FC236}">
                <a16:creationId xmlns:a16="http://schemas.microsoft.com/office/drawing/2014/main" id="{1D8CF86A-242F-E35B-96E9-2EAF34E69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87" y="1991196"/>
            <a:ext cx="3342097" cy="329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50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E17FBA7A-C6E2-4B25-9A18-484BCC35C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773" y="1052216"/>
            <a:ext cx="4191350" cy="5716798"/>
          </a:xfrm>
          <a:prstGeom prst="rect">
            <a:avLst/>
          </a:prstGeom>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702242" y="1732182"/>
            <a:ext cx="4337108" cy="4908489"/>
          </a:xfrm>
        </p:spPr>
        <p:txBody>
          <a:bodyPr>
            <a:normAutofit/>
          </a:bodyPr>
          <a:lstStyle/>
          <a:p>
            <a:pPr marL="0" indent="0">
              <a:lnSpc>
                <a:spcPct val="100000"/>
              </a:lnSpc>
              <a:spcBef>
                <a:spcPts val="0"/>
              </a:spcBef>
              <a:buNone/>
            </a:pPr>
            <a:r>
              <a:rPr lang="en-US" sz="2400" dirty="0">
                <a:cs typeface="Arial" panose="020B0604020202020204" pitchFamily="34" charset="0"/>
              </a:rPr>
              <a:t>Letters of Administration where the administrator had to petition the court for leave to sell. </a:t>
            </a:r>
          </a:p>
          <a:p>
            <a:pPr marL="0" indent="0">
              <a:lnSpc>
                <a:spcPct val="100000"/>
              </a:lnSpc>
              <a:spcBef>
                <a:spcPts val="0"/>
              </a:spcBef>
              <a:buNone/>
            </a:pPr>
            <a:endParaRPr lang="en-US" sz="2400" dirty="0">
              <a:solidFill>
                <a:srgbClr val="243746"/>
              </a:solidFill>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Tree>
    <p:extLst>
      <p:ext uri="{BB962C8B-B14F-4D97-AF65-F5344CB8AC3E}">
        <p14:creationId xmlns:p14="http://schemas.microsoft.com/office/powerpoint/2010/main" val="193112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11736198" cy="4908489"/>
          </a:xfrm>
        </p:spPr>
        <p:txBody>
          <a:bodyPr>
            <a:normAutofit/>
          </a:bodyPr>
          <a:lstStyle/>
          <a:p>
            <a:pPr>
              <a:lnSpc>
                <a:spcPct val="100000"/>
              </a:lnSpc>
              <a:spcBef>
                <a:spcPts val="0"/>
              </a:spcBef>
            </a:pPr>
            <a:r>
              <a:rPr lang="en-US" sz="2400" dirty="0">
                <a:cs typeface="Arial" panose="020B0604020202020204" pitchFamily="34" charset="0"/>
              </a:rPr>
              <a:t>If there is no joint tenancy and both owners are deceased both estates will need to be probated.  Both estates are sellers. </a:t>
            </a:r>
          </a:p>
          <a:p>
            <a:pPr>
              <a:lnSpc>
                <a:spcPct val="100000"/>
              </a:lnSpc>
              <a:spcBef>
                <a:spcPts val="0"/>
              </a:spcBef>
            </a:pPr>
            <a:endParaRPr lang="en-US" sz="2400" dirty="0">
              <a:cs typeface="Arial" panose="020B0604020202020204" pitchFamily="34" charset="0"/>
            </a:endParaRPr>
          </a:p>
          <a:p>
            <a:pPr>
              <a:lnSpc>
                <a:spcPct val="100000"/>
              </a:lnSpc>
              <a:spcBef>
                <a:spcPts val="0"/>
              </a:spcBef>
            </a:pPr>
            <a:endParaRPr lang="en-US" sz="2400" dirty="0">
              <a:cs typeface="Arial" panose="020B0604020202020204" pitchFamily="34" charset="0"/>
            </a:endParaRPr>
          </a:p>
          <a:p>
            <a:pPr>
              <a:lnSpc>
                <a:spcPct val="100000"/>
              </a:lnSpc>
              <a:spcBef>
                <a:spcPts val="0"/>
              </a:spcBef>
            </a:pPr>
            <a:endParaRPr lang="en-US" sz="2400" dirty="0">
              <a:cs typeface="Arial" panose="020B0604020202020204" pitchFamily="34" charset="0"/>
            </a:endParaRPr>
          </a:p>
          <a:p>
            <a:pPr>
              <a:lnSpc>
                <a:spcPct val="150000"/>
              </a:lnSpc>
            </a:pPr>
            <a:endParaRPr lang="en-US" sz="2400" dirty="0">
              <a:cs typeface="Arial" panose="020B0604020202020204" pitchFamily="34" charset="0"/>
            </a:endParaRPr>
          </a:p>
          <a:p>
            <a:pPr>
              <a:lnSpc>
                <a:spcPct val="150000"/>
              </a:lnSpc>
            </a:pPr>
            <a:endParaRPr lang="en-US" sz="2400" dirty="0">
              <a:cs typeface="Arial" panose="020B0604020202020204" pitchFamily="34" charset="0"/>
            </a:endParaRPr>
          </a:p>
          <a:p>
            <a:pPr>
              <a:lnSpc>
                <a:spcPct val="150000"/>
              </a:lnSpc>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If there is no joint tenancy and one owner is deceased, the surviving owner and the deceased’s estate are sellers.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3074" name="Picture 2" descr="What happens if you die without a will? - From Chaos to Peace">
            <a:extLst>
              <a:ext uri="{FF2B5EF4-FFF2-40B4-BE49-F238E27FC236}">
                <a16:creationId xmlns:a16="http://schemas.microsoft.com/office/drawing/2014/main" id="{27B6AF1B-64EE-67CB-863E-9B91BF74F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384" y="2529290"/>
            <a:ext cx="2973767" cy="257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31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96936" y="1320860"/>
            <a:ext cx="8154099" cy="4908489"/>
          </a:xfrm>
        </p:spPr>
        <p:txBody>
          <a:bodyPr>
            <a:normAutofit fontScale="62500" lnSpcReduction="20000"/>
          </a:bodyPr>
          <a:lstStyle/>
          <a:p>
            <a:pPr marL="0" indent="0">
              <a:lnSpc>
                <a:spcPct val="150000"/>
              </a:lnSpc>
              <a:buNone/>
            </a:pPr>
            <a:r>
              <a:rPr lang="en-US" dirty="0">
                <a:cs typeface="Arial" panose="020B0604020202020204" pitchFamily="34" charset="0"/>
              </a:rPr>
              <a:t>Signatures </a:t>
            </a:r>
          </a:p>
          <a:p>
            <a:pPr marL="0" marR="0" indent="0">
              <a:lnSpc>
                <a:spcPct val="107000"/>
              </a:lnSpc>
              <a:spcBef>
                <a:spcPts val="0"/>
              </a:spcBef>
              <a:spcAft>
                <a:spcPts val="800"/>
              </a:spcAft>
              <a:buNone/>
            </a:pPr>
            <a:endParaRPr lang="en-US" sz="2400" dirty="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2400" dirty="0">
                <a:ea typeface="Calibri" panose="020F0502020204030204" pitchFamily="34" charset="0"/>
                <a:cs typeface="Arial" panose="020B0604020202020204" pitchFamily="34" charset="0"/>
              </a:rPr>
              <a:t>______________________________</a:t>
            </a:r>
          </a:p>
          <a:p>
            <a:pPr marL="0" marR="0" indent="0">
              <a:lnSpc>
                <a:spcPct val="107000"/>
              </a:lnSpc>
              <a:spcBef>
                <a:spcPts val="0"/>
              </a:spcBef>
              <a:spcAft>
                <a:spcPts val="800"/>
              </a:spcAft>
              <a:buNone/>
            </a:pPr>
            <a:r>
              <a:rPr lang="en-US" sz="2400" dirty="0">
                <a:ea typeface="Calibri" panose="020F0502020204030204" pitchFamily="34" charset="0"/>
                <a:cs typeface="Arial" panose="020B0604020202020204" pitchFamily="34" charset="0"/>
              </a:rPr>
              <a:t>Sally Seller, as Executor of the Estate of Simon Seller, deceased</a:t>
            </a:r>
          </a:p>
          <a:p>
            <a:pPr marL="0" marR="0" indent="0">
              <a:lnSpc>
                <a:spcPct val="107000"/>
              </a:lnSpc>
              <a:spcBef>
                <a:spcPts val="0"/>
              </a:spcBef>
              <a:spcAft>
                <a:spcPts val="800"/>
              </a:spcAft>
              <a:buNone/>
            </a:pPr>
            <a:endParaRPr lang="en-US" sz="2400" dirty="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2400" b="1" dirty="0">
                <a:ea typeface="Calibri" panose="020F0502020204030204" pitchFamily="34" charset="0"/>
                <a:cs typeface="Arial" panose="020B0604020202020204" pitchFamily="34" charset="0"/>
              </a:rPr>
              <a:t>OR</a:t>
            </a:r>
            <a:endParaRPr lang="en-US" sz="2400" dirty="0">
              <a:ea typeface="Calibri" panose="020F0502020204030204" pitchFamily="34" charset="0"/>
              <a:cs typeface="Arial" panose="020B0604020202020204" pitchFamily="34" charset="0"/>
            </a:endParaRPr>
          </a:p>
          <a:p>
            <a:pPr marL="0" indent="0">
              <a:buNone/>
            </a:pPr>
            <a:r>
              <a:rPr lang="en-US" sz="2400" dirty="0">
                <a:ea typeface="Calibri" panose="020F0502020204030204" pitchFamily="34" charset="0"/>
                <a:cs typeface="Arial" panose="020B0604020202020204" pitchFamily="34" charset="0"/>
              </a:rPr>
              <a:t>______________________________</a:t>
            </a:r>
          </a:p>
          <a:p>
            <a:pPr marL="0" indent="0">
              <a:buNone/>
            </a:pPr>
            <a:r>
              <a:rPr lang="en-US" sz="2400" dirty="0">
                <a:ea typeface="Calibri" panose="020F0502020204030204" pitchFamily="34" charset="0"/>
                <a:cs typeface="Arial" panose="020B0604020202020204" pitchFamily="34" charset="0"/>
              </a:rPr>
              <a:t>Sally Seller, as Administrator of the Estate of Simon Seller, deceased</a:t>
            </a:r>
          </a:p>
          <a:p>
            <a:pPr marL="0" indent="0">
              <a:buNone/>
            </a:pPr>
            <a:endParaRPr lang="en-US" sz="2400" dirty="0">
              <a:ea typeface="Calibri" panose="020F0502020204030204" pitchFamily="34" charset="0"/>
              <a:cs typeface="Arial" panose="020B0604020202020204" pitchFamily="34" charset="0"/>
            </a:endParaRPr>
          </a:p>
          <a:p>
            <a:pPr marL="0" indent="0">
              <a:buNone/>
            </a:pPr>
            <a:endParaRPr lang="en-US" sz="2400" dirty="0">
              <a:ea typeface="Calibri" panose="020F0502020204030204" pitchFamily="34" charset="0"/>
              <a:cs typeface="Arial" panose="020B0604020202020204" pitchFamily="34" charset="0"/>
            </a:endParaRPr>
          </a:p>
          <a:p>
            <a:pPr marL="0" indent="0">
              <a:buNone/>
            </a:pPr>
            <a:r>
              <a:rPr lang="en-US" sz="2400" dirty="0">
                <a:cs typeface="Arial" panose="020B0604020202020204" pitchFamily="34" charset="0"/>
              </a:rPr>
              <a:t>On the GAR contract you can have it set up as:</a:t>
            </a:r>
          </a:p>
          <a:p>
            <a:pPr marL="0" indent="0">
              <a:buNone/>
            </a:pPr>
            <a:endParaRPr lang="en-US" sz="2400" dirty="0">
              <a:cs typeface="Arial" panose="020B0604020202020204" pitchFamily="34" charset="0"/>
            </a:endParaRPr>
          </a:p>
          <a:p>
            <a:pPr marL="0" indent="0">
              <a:lnSpc>
                <a:spcPct val="120000"/>
              </a:lnSpc>
              <a:spcBef>
                <a:spcPts val="0"/>
              </a:spcBef>
              <a:buNone/>
            </a:pPr>
            <a:r>
              <a:rPr lang="en-US" sz="2400" u="sng" dirty="0">
                <a:cs typeface="Arial" panose="020B0604020202020204" pitchFamily="34" charset="0"/>
              </a:rPr>
              <a:t>Sally Seller, Executor                           . </a:t>
            </a:r>
          </a:p>
          <a:p>
            <a:pPr marL="0" indent="0">
              <a:lnSpc>
                <a:spcPct val="120000"/>
              </a:lnSpc>
              <a:spcBef>
                <a:spcPts val="0"/>
              </a:spcBef>
              <a:buNone/>
            </a:pPr>
            <a:r>
              <a:rPr lang="en-US" sz="2400" dirty="0">
                <a:cs typeface="Arial" panose="020B0604020202020204" pitchFamily="34" charset="0"/>
              </a:rPr>
              <a:t>Signature </a:t>
            </a:r>
          </a:p>
          <a:p>
            <a:pPr marL="0" indent="0">
              <a:lnSpc>
                <a:spcPct val="120000"/>
              </a:lnSpc>
              <a:spcBef>
                <a:spcPts val="0"/>
              </a:spcBef>
              <a:buNone/>
            </a:pPr>
            <a:r>
              <a:rPr lang="en-US" sz="2400" u="sng" dirty="0">
                <a:cs typeface="Arial" panose="020B0604020202020204" pitchFamily="34" charset="0"/>
              </a:rPr>
              <a:t>Estate of Simon Seller                          .</a:t>
            </a:r>
          </a:p>
          <a:p>
            <a:pPr marL="0" indent="0">
              <a:lnSpc>
                <a:spcPct val="120000"/>
              </a:lnSpc>
              <a:spcBef>
                <a:spcPts val="0"/>
              </a:spcBef>
              <a:buNone/>
            </a:pPr>
            <a:r>
              <a:rPr lang="en-US" sz="2400" dirty="0">
                <a:cs typeface="Arial" panose="020B0604020202020204" pitchFamily="34" charset="0"/>
              </a:rPr>
              <a:t>Print Name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Tree>
    <p:extLst>
      <p:ext uri="{BB962C8B-B14F-4D97-AF65-F5344CB8AC3E}">
        <p14:creationId xmlns:p14="http://schemas.microsoft.com/office/powerpoint/2010/main" val="972251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Divorce</a:t>
            </a:r>
          </a:p>
        </p:txBody>
      </p:sp>
      <p:pic>
        <p:nvPicPr>
          <p:cNvPr id="3074" name="Picture 2" descr="That's divorce court. | Lawyer humor, Lawyer jokes, Legal humor">
            <a:extLst>
              <a:ext uri="{FF2B5EF4-FFF2-40B4-BE49-F238E27FC236}">
                <a16:creationId xmlns:a16="http://schemas.microsoft.com/office/drawing/2014/main" id="{671D2B01-588C-41D2-BBF3-FF8C32B0B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3" y="1524000"/>
            <a:ext cx="33051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57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fontScale="62500" lnSpcReduction="20000"/>
          </a:bodyPr>
          <a:lstStyle/>
          <a:p>
            <a:pPr marL="0" indent="0">
              <a:lnSpc>
                <a:spcPct val="150000"/>
              </a:lnSpc>
              <a:buNone/>
            </a:pPr>
            <a:r>
              <a:rPr lang="en-US" dirty="0">
                <a:cs typeface="Arial" panose="020B0604020202020204" pitchFamily="34" charset="0"/>
              </a:rPr>
              <a:t>Questions to ask your divorced seller(s)? </a:t>
            </a:r>
          </a:p>
          <a:p>
            <a:pPr marL="514350" indent="-514350">
              <a:lnSpc>
                <a:spcPct val="150000"/>
              </a:lnSpc>
              <a:buAutoNum type="arabicPeriod"/>
            </a:pPr>
            <a:r>
              <a:rPr lang="en-US" dirty="0">
                <a:cs typeface="Arial" panose="020B0604020202020204" pitchFamily="34" charset="0"/>
              </a:rPr>
              <a:t>Did you buy the house while married? </a:t>
            </a:r>
          </a:p>
          <a:p>
            <a:pPr marL="514350" indent="-514350">
              <a:lnSpc>
                <a:spcPct val="150000"/>
              </a:lnSpc>
              <a:buAutoNum type="arabicPeriod"/>
            </a:pPr>
            <a:r>
              <a:rPr lang="en-US" dirty="0">
                <a:cs typeface="Arial" panose="020B0604020202020204" pitchFamily="34" charset="0"/>
              </a:rPr>
              <a:t>What is the current status of the divorce proceeding? </a:t>
            </a:r>
          </a:p>
          <a:p>
            <a:pPr marL="514350" indent="-514350">
              <a:lnSpc>
                <a:spcPct val="150000"/>
              </a:lnSpc>
              <a:buAutoNum type="arabicPeriod"/>
            </a:pPr>
            <a:r>
              <a:rPr lang="en-US" dirty="0">
                <a:cs typeface="Arial" panose="020B0604020202020204" pitchFamily="34" charset="0"/>
              </a:rPr>
              <a:t>If the divorce is final/closed who was awarded the property?</a:t>
            </a:r>
          </a:p>
          <a:p>
            <a:pPr marL="514350" indent="-514350">
              <a:lnSpc>
                <a:spcPct val="150000"/>
              </a:lnSpc>
              <a:buAutoNum type="arabicPeriod"/>
            </a:pPr>
            <a:r>
              <a:rPr lang="en-US" dirty="0">
                <a:cs typeface="Arial" panose="020B0604020202020204" pitchFamily="34" charset="0"/>
              </a:rPr>
              <a:t>A settlement agreement or a supplementary agreement may give very specific guidelines when listing the property and accepting offers – if possible, ask for a copy.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When owners get divorced their home is likely to be listed for sale even if they wouldn’t have previously thought of selling.   </a:t>
            </a:r>
          </a:p>
          <a:p>
            <a:endParaRPr lang="en-US" dirty="0">
              <a:solidFill>
                <a:schemeClr val="bg1"/>
              </a:solidFill>
            </a:endParaRPr>
          </a:p>
        </p:txBody>
      </p:sp>
    </p:spTree>
    <p:extLst>
      <p:ext uri="{BB962C8B-B14F-4D97-AF65-F5344CB8AC3E}">
        <p14:creationId xmlns:p14="http://schemas.microsoft.com/office/powerpoint/2010/main" val="32801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31427" y="1421173"/>
            <a:ext cx="11929145" cy="4908489"/>
          </a:xfrm>
        </p:spPr>
        <p:txBody>
          <a:bodyPr>
            <a:normAutofit/>
          </a:bodyPr>
          <a:lstStyle/>
          <a:p>
            <a:pPr marL="0" indent="0">
              <a:lnSpc>
                <a:spcPct val="100000"/>
              </a:lnSpc>
              <a:spcBef>
                <a:spcPts val="0"/>
              </a:spcBef>
              <a:buNone/>
            </a:pPr>
            <a:r>
              <a:rPr lang="en-US" altLang="en-US" dirty="0">
                <a:ea typeface="Calibri" panose="020F0502020204030204" pitchFamily="34" charset="0"/>
                <a:cs typeface="Times New Roman" panose="02020603050405020304" pitchFamily="18" charset="0"/>
              </a:rPr>
              <a:t>If divorce is complete, we need a copy of the FINAL divorce decree and any settlement agreement that addresses the house and the sale.  </a:t>
            </a:r>
            <a:endParaRPr lang="en-US" altLang="en-US" sz="3600" dirty="0"/>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1886" y="1077383"/>
            <a:ext cx="702122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pic>
        <p:nvPicPr>
          <p:cNvPr id="10242" name="Picture 2" descr="Housing Options After Divorce | Beyond Wealth">
            <a:extLst>
              <a:ext uri="{FF2B5EF4-FFF2-40B4-BE49-F238E27FC236}">
                <a16:creationId xmlns:a16="http://schemas.microsoft.com/office/drawing/2014/main" id="{31BC0BEB-544E-B3BA-5D5A-4BAF2B67C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863" y="2726422"/>
            <a:ext cx="5652806" cy="318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2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11929145" cy="4908489"/>
          </a:xfrm>
        </p:spPr>
        <p:txBody>
          <a:bodyPr>
            <a:normAutofit fontScale="85000" lnSpcReduction="10000"/>
          </a:bodyPr>
          <a:lstStyle/>
          <a:p>
            <a:pPr marL="0" indent="0">
              <a:lnSpc>
                <a:spcPct val="120000"/>
              </a:lnSpc>
              <a:spcBef>
                <a:spcPts val="0"/>
              </a:spcBef>
              <a:buNone/>
            </a:pPr>
            <a:r>
              <a:rPr lang="en-US" altLang="en-US" sz="3100" dirty="0">
                <a:ea typeface="Calibri" panose="020F0502020204030204" pitchFamily="34" charset="0"/>
                <a:cs typeface="Times New Roman" panose="02020603050405020304" pitchFamily="18" charset="0"/>
              </a:rPr>
              <a:t>If the sellers are separated, have they filed for divorce?</a:t>
            </a:r>
          </a:p>
          <a:p>
            <a:pPr marL="0" indent="0">
              <a:lnSpc>
                <a:spcPct val="120000"/>
              </a:lnSpc>
              <a:spcBef>
                <a:spcPts val="0"/>
              </a:spcBef>
              <a:buNone/>
            </a:pPr>
            <a:r>
              <a:rPr lang="en-US" altLang="en-US" sz="3100" dirty="0">
                <a:ea typeface="Calibri" panose="020F0502020204030204" pitchFamily="34" charset="0"/>
                <a:cs typeface="Times New Roman" panose="02020603050405020304" pitchFamily="18" charset="0"/>
              </a:rPr>
              <a:t> </a:t>
            </a:r>
          </a:p>
          <a:p>
            <a:pPr>
              <a:lnSpc>
                <a:spcPct val="120000"/>
              </a:lnSpc>
              <a:spcBef>
                <a:spcPts val="0"/>
              </a:spcBef>
            </a:pPr>
            <a:r>
              <a:rPr lang="en-US" altLang="en-US" sz="3100" dirty="0">
                <a:cs typeface="Times New Roman" panose="02020603050405020304" pitchFamily="18" charset="0"/>
              </a:rPr>
              <a:t>Standing orders provide that once a divorce is filed, any martial property cannot be disposed of without a court order. </a:t>
            </a:r>
          </a:p>
          <a:p>
            <a:pPr>
              <a:lnSpc>
                <a:spcPct val="120000"/>
              </a:lnSpc>
              <a:spcBef>
                <a:spcPts val="0"/>
              </a:spcBef>
            </a:pPr>
            <a:endParaRPr lang="en-US" altLang="en-US" sz="3100" dirty="0">
              <a:cs typeface="Times New Roman" panose="02020603050405020304" pitchFamily="18" charset="0"/>
            </a:endParaRPr>
          </a:p>
          <a:p>
            <a:pPr>
              <a:lnSpc>
                <a:spcPct val="120000"/>
              </a:lnSpc>
              <a:spcBef>
                <a:spcPts val="0"/>
              </a:spcBef>
            </a:pPr>
            <a:r>
              <a:rPr lang="en-US" altLang="en-US" sz="3100" dirty="0">
                <a:cs typeface="Times New Roman" panose="02020603050405020304" pitchFamily="18" charset="0"/>
              </a:rPr>
              <a:t>Exceptions exist but any agreement made during the pending divorce proceeding must be signed off on by both parties and their attorneys.</a:t>
            </a:r>
          </a:p>
          <a:p>
            <a:pPr>
              <a:lnSpc>
                <a:spcPct val="120000"/>
              </a:lnSpc>
              <a:spcBef>
                <a:spcPts val="0"/>
              </a:spcBef>
            </a:pPr>
            <a:endParaRPr lang="en-US" altLang="en-US" sz="3100" dirty="0">
              <a:cs typeface="Times New Roman" panose="02020603050405020304" pitchFamily="18" charset="0"/>
            </a:endParaRPr>
          </a:p>
          <a:p>
            <a:pPr>
              <a:lnSpc>
                <a:spcPct val="120000"/>
              </a:lnSpc>
              <a:spcBef>
                <a:spcPts val="0"/>
              </a:spcBef>
            </a:pPr>
            <a:r>
              <a:rPr lang="en-US" altLang="en-US" sz="3100" dirty="0">
                <a:cs typeface="Times New Roman" panose="02020603050405020304" pitchFamily="18" charset="0"/>
              </a:rPr>
              <a:t>Even if they can’t agree to the split of proceeds, we may be able to close and send the proceeds to the divorce attorney’s escrow account to be held until the divorce is final. </a:t>
            </a:r>
            <a:endParaRPr lang="en-US" altLang="en-US" sz="3100" dirty="0"/>
          </a:p>
          <a:p>
            <a:pPr marL="0" indent="0">
              <a:lnSpc>
                <a:spcPct val="150000"/>
              </a:lnSpc>
              <a:buNone/>
            </a:pPr>
            <a:endParaRPr lang="en-US" dirty="0">
              <a:latin typeface="Arial" panose="020B0604020202020204" pitchFamily="34" charset="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spTree>
    <p:extLst>
      <p:ext uri="{BB962C8B-B14F-4D97-AF65-F5344CB8AC3E}">
        <p14:creationId xmlns:p14="http://schemas.microsoft.com/office/powerpoint/2010/main" val="367880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70" y="1489165"/>
            <a:ext cx="11839660" cy="4908489"/>
          </a:xfrm>
        </p:spPr>
        <p:txBody>
          <a:bodyPr>
            <a:normAutofit fontScale="85000" lnSpcReduction="10000"/>
          </a:bodyPr>
          <a:lstStyle/>
          <a:p>
            <a:pPr marL="0" indent="0">
              <a:lnSpc>
                <a:spcPct val="100000"/>
              </a:lnSpc>
              <a:spcBef>
                <a:spcPts val="0"/>
              </a:spcBef>
              <a:buNone/>
            </a:pPr>
            <a:r>
              <a:rPr lang="en-US" dirty="0">
                <a:cs typeface="Times New Roman" panose="02020603050405020304" pitchFamily="18" charset="0"/>
              </a:rPr>
              <a:t>Please let us know ASAP of any sensitive situations surrounding the divorce! </a:t>
            </a:r>
          </a:p>
          <a:p>
            <a:pPr marL="0" indent="0">
              <a:lnSpc>
                <a:spcPct val="100000"/>
              </a:lnSpc>
              <a:spcBef>
                <a:spcPts val="0"/>
              </a:spcBef>
              <a:buNone/>
            </a:pPr>
            <a:endParaRPr lang="en-US" dirty="0">
              <a:cs typeface="Times New Roman" panose="02020603050405020304" pitchFamily="18" charset="0"/>
            </a:endParaRPr>
          </a:p>
          <a:p>
            <a:pPr marL="0" indent="0">
              <a:lnSpc>
                <a:spcPct val="100000"/>
              </a:lnSpc>
              <a:spcBef>
                <a:spcPts val="0"/>
              </a:spcBef>
              <a:buNone/>
            </a:pPr>
            <a:r>
              <a:rPr lang="en-US" dirty="0">
                <a:cs typeface="Times New Roman" panose="02020603050405020304" pitchFamily="18" charset="0"/>
              </a:rPr>
              <a:t>Is there a restraining order that prohibits </a:t>
            </a:r>
          </a:p>
          <a:p>
            <a:pPr marL="0" indent="0">
              <a:lnSpc>
                <a:spcPct val="100000"/>
              </a:lnSpc>
              <a:spcBef>
                <a:spcPts val="0"/>
              </a:spcBef>
              <a:buNone/>
            </a:pPr>
            <a:r>
              <a:rPr lang="en-US" dirty="0">
                <a:cs typeface="Times New Roman" panose="02020603050405020304" pitchFamily="18" charset="0"/>
              </a:rPr>
              <a:t>contact between the parties?</a:t>
            </a:r>
          </a:p>
          <a:p>
            <a:pPr marL="0" indent="0">
              <a:lnSpc>
                <a:spcPct val="100000"/>
              </a:lnSpc>
              <a:spcBef>
                <a:spcPts val="0"/>
              </a:spcBef>
              <a:buNone/>
            </a:pPr>
            <a:r>
              <a:rPr lang="en-US" dirty="0">
                <a:cs typeface="Times New Roman" panose="02020603050405020304" pitchFamily="18" charset="0"/>
              </a:rPr>
              <a:t> </a:t>
            </a:r>
          </a:p>
          <a:p>
            <a:pPr marL="0" indent="0">
              <a:lnSpc>
                <a:spcPct val="100000"/>
              </a:lnSpc>
              <a:spcBef>
                <a:spcPts val="0"/>
              </a:spcBef>
              <a:buNone/>
            </a:pPr>
            <a:r>
              <a:rPr lang="en-US" dirty="0">
                <a:cs typeface="Times New Roman" panose="02020603050405020304" pitchFamily="18" charset="0"/>
              </a:rPr>
              <a:t>For a party’s safety do we need to redact </a:t>
            </a:r>
          </a:p>
          <a:p>
            <a:pPr marL="0" indent="0">
              <a:lnSpc>
                <a:spcPct val="100000"/>
              </a:lnSpc>
              <a:spcBef>
                <a:spcPts val="0"/>
              </a:spcBef>
              <a:buNone/>
            </a:pPr>
            <a:r>
              <a:rPr lang="en-US" dirty="0">
                <a:cs typeface="Times New Roman" panose="02020603050405020304" pitchFamily="18" charset="0"/>
              </a:rPr>
              <a:t>forwarding addresses or contact </a:t>
            </a:r>
          </a:p>
          <a:p>
            <a:pPr marL="0" indent="0">
              <a:lnSpc>
                <a:spcPct val="100000"/>
              </a:lnSpc>
              <a:spcBef>
                <a:spcPts val="0"/>
              </a:spcBef>
              <a:buNone/>
            </a:pPr>
            <a:r>
              <a:rPr lang="en-US" dirty="0">
                <a:cs typeface="Times New Roman" panose="02020603050405020304" pitchFamily="18" charset="0"/>
              </a:rPr>
              <a:t>information? </a:t>
            </a:r>
          </a:p>
          <a:p>
            <a:pPr marL="0" indent="0">
              <a:lnSpc>
                <a:spcPct val="100000"/>
              </a:lnSpc>
              <a:spcBef>
                <a:spcPts val="0"/>
              </a:spcBef>
              <a:buNone/>
            </a:pPr>
            <a:endParaRPr lang="en-US" dirty="0">
              <a:cs typeface="Times New Roman" panose="02020603050405020304" pitchFamily="18" charset="0"/>
            </a:endParaRPr>
          </a:p>
          <a:p>
            <a:pPr marL="0" indent="0">
              <a:lnSpc>
                <a:spcPct val="100000"/>
              </a:lnSpc>
              <a:spcBef>
                <a:spcPts val="0"/>
              </a:spcBef>
              <a:buNone/>
            </a:pPr>
            <a:r>
              <a:rPr lang="en-US" dirty="0">
                <a:cs typeface="Times New Roman" panose="02020603050405020304" pitchFamily="18" charset="0"/>
              </a:rPr>
              <a:t>These are sensitive topics but please </a:t>
            </a:r>
          </a:p>
          <a:p>
            <a:pPr marL="0" indent="0">
              <a:lnSpc>
                <a:spcPct val="100000"/>
              </a:lnSpc>
              <a:spcBef>
                <a:spcPts val="0"/>
              </a:spcBef>
              <a:buNone/>
            </a:pPr>
            <a:r>
              <a:rPr lang="en-US" dirty="0">
                <a:cs typeface="Times New Roman" panose="02020603050405020304" pitchFamily="18" charset="0"/>
              </a:rPr>
              <a:t>communicate with us so we know how</a:t>
            </a:r>
          </a:p>
          <a:p>
            <a:pPr marL="0" indent="0">
              <a:lnSpc>
                <a:spcPct val="100000"/>
              </a:lnSpc>
              <a:spcBef>
                <a:spcPts val="0"/>
              </a:spcBef>
              <a:buNone/>
            </a:pPr>
            <a:r>
              <a:rPr lang="en-US" dirty="0">
                <a:cs typeface="Times New Roman" panose="02020603050405020304" pitchFamily="18" charset="0"/>
              </a:rPr>
              <a:t>to best help your client through this </a:t>
            </a:r>
          </a:p>
          <a:p>
            <a:pPr marL="0" indent="0">
              <a:lnSpc>
                <a:spcPct val="100000"/>
              </a:lnSpc>
              <a:spcBef>
                <a:spcPts val="0"/>
              </a:spcBef>
              <a:buNone/>
            </a:pPr>
            <a:r>
              <a:rPr lang="en-US" dirty="0">
                <a:cs typeface="Times New Roman" panose="02020603050405020304" pitchFamily="18" charset="0"/>
              </a:rPr>
              <a:t>emotional process. </a:t>
            </a:r>
            <a:endParaRPr lang="en-US" dirty="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pic>
        <p:nvPicPr>
          <p:cNvPr id="4098" name="Picture 2" descr="Restraining order | Encyclopedia SpongeBobia | Fandom">
            <a:extLst>
              <a:ext uri="{FF2B5EF4-FFF2-40B4-BE49-F238E27FC236}">
                <a16:creationId xmlns:a16="http://schemas.microsoft.com/office/drawing/2014/main" id="{16829403-DFD1-7B1E-1CC6-1C0DEBE85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690" y="2248164"/>
            <a:ext cx="5153637" cy="389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4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r code&#10;&#10;Description automatically generated">
            <a:extLst>
              <a:ext uri="{FF2B5EF4-FFF2-40B4-BE49-F238E27FC236}">
                <a16:creationId xmlns:a16="http://schemas.microsoft.com/office/drawing/2014/main" id="{E94BCB4A-E63C-8289-751C-F03A983D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262" y="632629"/>
            <a:ext cx="7597475" cy="5870776"/>
          </a:xfrm>
          <a:prstGeom prst="rect">
            <a:avLst/>
          </a:prstGeom>
        </p:spPr>
      </p:pic>
    </p:spTree>
    <p:extLst>
      <p:ext uri="{BB962C8B-B14F-4D97-AF65-F5344CB8AC3E}">
        <p14:creationId xmlns:p14="http://schemas.microsoft.com/office/powerpoint/2010/main" val="1048906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70" y="1489165"/>
            <a:ext cx="6811860" cy="4908489"/>
          </a:xfrm>
        </p:spPr>
        <p:txBody>
          <a:bodyPr>
            <a:normAutofit/>
          </a:bodyPr>
          <a:lstStyle/>
          <a:p>
            <a:pPr marL="0" indent="0" algn="ctr">
              <a:lnSpc>
                <a:spcPct val="100000"/>
              </a:lnSpc>
              <a:spcBef>
                <a:spcPts val="0"/>
              </a:spcBef>
              <a:buNone/>
            </a:pPr>
            <a:r>
              <a:rPr lang="en-US" dirty="0">
                <a:cs typeface="Times New Roman" panose="02020603050405020304" pitchFamily="18" charset="0"/>
              </a:rPr>
              <a:t>Quiz Time! </a:t>
            </a:r>
          </a:p>
          <a:p>
            <a:pPr marL="0" indent="0" algn="ctr">
              <a:lnSpc>
                <a:spcPct val="100000"/>
              </a:lnSpc>
              <a:spcBef>
                <a:spcPts val="0"/>
              </a:spcBef>
              <a:buNone/>
            </a:pPr>
            <a:endParaRPr lang="en-US" sz="1600" dirty="0">
              <a:cs typeface="Times New Roman" panose="02020603050405020304" pitchFamily="18" charset="0"/>
            </a:endParaRPr>
          </a:p>
          <a:p>
            <a:pPr marL="0" indent="0">
              <a:lnSpc>
                <a:spcPct val="100000"/>
              </a:lnSpc>
              <a:spcBef>
                <a:spcPts val="0"/>
              </a:spcBef>
              <a:buNone/>
            </a:pPr>
            <a:r>
              <a:rPr lang="en-US" sz="2800" dirty="0">
                <a:cs typeface="Times New Roman" panose="02020603050405020304" pitchFamily="18" charset="0"/>
              </a:rPr>
              <a:t>My divorce was final 5 years ago, why do you need to contact my ex, see the settlement agreement, etc.? </a:t>
            </a:r>
          </a:p>
          <a:p>
            <a:pPr marL="0" indent="0">
              <a:lnSpc>
                <a:spcPct val="100000"/>
              </a:lnSpc>
              <a:spcBef>
                <a:spcPts val="0"/>
              </a:spcBef>
              <a:buNone/>
            </a:pPr>
            <a:endParaRPr lang="en-US" sz="2800" dirty="0">
              <a:cs typeface="Times New Roman" panose="02020603050405020304" pitchFamily="18" charset="0"/>
            </a:endParaRPr>
          </a:p>
          <a:p>
            <a:pPr marL="0" indent="0">
              <a:lnSpc>
                <a:spcPct val="100000"/>
              </a:lnSpc>
              <a:spcBef>
                <a:spcPts val="0"/>
              </a:spcBef>
              <a:buNone/>
            </a:pPr>
            <a:r>
              <a:rPr lang="en-US" sz="2800" dirty="0">
                <a:cs typeface="Times New Roman" panose="02020603050405020304" pitchFamily="18" charset="0"/>
              </a:rPr>
              <a:t>My ex never owned the property why do you need the settlement agreement? </a:t>
            </a:r>
            <a:endParaRPr lang="en-US" sz="2800" dirty="0">
              <a:cs typeface="Arial" panose="020B0604020202020204" pitchFamily="34" charset="0"/>
            </a:endParaRPr>
          </a:p>
          <a:p>
            <a:pPr marL="0" indent="0">
              <a:lnSpc>
                <a:spcPct val="150000"/>
              </a:lnSpc>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0" y="-62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  Divorce 	</a:t>
            </a:r>
          </a:p>
        </p:txBody>
      </p:sp>
      <p:sp>
        <p:nvSpPr>
          <p:cNvPr id="6" name="Text Placeholder 2">
            <a:extLst>
              <a:ext uri="{FF2B5EF4-FFF2-40B4-BE49-F238E27FC236}">
                <a16:creationId xmlns:a16="http://schemas.microsoft.com/office/drawing/2014/main" id="{6032EC5E-9A96-483B-A1FF-244F05A1FF28}"/>
              </a:ext>
            </a:extLst>
          </p:cNvPr>
          <p:cNvSpPr txBox="1">
            <a:spLocks/>
          </p:cNvSpPr>
          <p:nvPr/>
        </p:nvSpPr>
        <p:spPr>
          <a:xfrm>
            <a:off x="7179079" y="1224793"/>
            <a:ext cx="3432993" cy="5050169"/>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chemeClr val="bg1"/>
                </a:solidFill>
              </a:rPr>
              <a:t>As the selling agent remember that equitable interest means if your client purchases property before their divorce is final, their new property could become subject to the divorce – unlikely to happen but good to keep in mind! </a:t>
            </a:r>
          </a:p>
          <a:p>
            <a:endParaRPr lang="en-US" dirty="0">
              <a:solidFill>
                <a:schemeClr val="bg1"/>
              </a:solidFill>
            </a:endParaRPr>
          </a:p>
        </p:txBody>
      </p:sp>
    </p:spTree>
    <p:extLst>
      <p:ext uri="{BB962C8B-B14F-4D97-AF65-F5344CB8AC3E}">
        <p14:creationId xmlns:p14="http://schemas.microsoft.com/office/powerpoint/2010/main" val="413608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Builders</a:t>
            </a:r>
          </a:p>
        </p:txBody>
      </p:sp>
      <p:pic>
        <p:nvPicPr>
          <p:cNvPr id="1026" name="Picture 2" descr="Bob | Bob The Builder Wiki | Fandom">
            <a:extLst>
              <a:ext uri="{FF2B5EF4-FFF2-40B4-BE49-F238E27FC236}">
                <a16:creationId xmlns:a16="http://schemas.microsoft.com/office/drawing/2014/main" id="{D8D31618-B3A4-4585-B3D7-B45B8EF7B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137" y="1324934"/>
            <a:ext cx="2371725"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24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marL="0" indent="0">
              <a:lnSpc>
                <a:spcPct val="100000"/>
              </a:lnSpc>
              <a:spcBef>
                <a:spcPts val="0"/>
              </a:spcBef>
              <a:buNone/>
            </a:pPr>
            <a:r>
              <a:rPr lang="en-US" dirty="0">
                <a:cs typeface="Arial" panose="020B0604020202020204" pitchFamily="34" charset="0"/>
              </a:rPr>
              <a:t>Although higher interest rates impact builders they don’t feel it quite the same way as the individual home buyer. </a:t>
            </a:r>
          </a:p>
          <a:p>
            <a:pPr marL="0" indent="0">
              <a:lnSpc>
                <a:spcPct val="100000"/>
              </a:lnSpc>
              <a:spcBef>
                <a:spcPts val="0"/>
              </a:spcBef>
              <a:buNone/>
            </a:pPr>
            <a:endParaRPr lang="en-US" dirty="0">
              <a:cs typeface="Arial" panose="020B0604020202020204" pitchFamily="34" charset="0"/>
            </a:endParaRPr>
          </a:p>
          <a:p>
            <a:pPr marL="0" indent="0">
              <a:lnSpc>
                <a:spcPct val="100000"/>
              </a:lnSpc>
              <a:spcBef>
                <a:spcPts val="0"/>
              </a:spcBef>
              <a:buNone/>
            </a:pPr>
            <a:r>
              <a:rPr lang="en-US" dirty="0">
                <a:cs typeface="Arial" panose="020B0604020202020204" pitchFamily="34" charset="0"/>
              </a:rPr>
              <a:t>Builders want to close as quickly as they can after getting the CO to help cut their carrying costs.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Builders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Remember! Builders broke ground on many of these properties in a very different economic climate. </a:t>
            </a:r>
          </a:p>
          <a:p>
            <a:endParaRPr lang="en-US" dirty="0">
              <a:solidFill>
                <a:schemeClr val="bg1"/>
              </a:solidFill>
            </a:endParaRPr>
          </a:p>
        </p:txBody>
      </p:sp>
    </p:spTree>
    <p:extLst>
      <p:ext uri="{BB962C8B-B14F-4D97-AF65-F5344CB8AC3E}">
        <p14:creationId xmlns:p14="http://schemas.microsoft.com/office/powerpoint/2010/main" val="852220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400" b="1" spc="150" dirty="0">
                <a:solidFill>
                  <a:srgbClr val="663300"/>
                </a:solidFill>
                <a:latin typeface="Arial Black" panose="020B0A04020102020204" pitchFamily="34" charset="0"/>
                <a:cs typeface="Helvetica" panose="020B0604020202020204" pitchFamily="34" charset="0"/>
              </a:rPr>
              <a:t>RELO </a:t>
            </a:r>
          </a:p>
        </p:txBody>
      </p:sp>
      <p:pic>
        <p:nvPicPr>
          <p:cNvPr id="2050" name="Picture 2" descr="Packing &amp; Moving Memes - Dorm Room Movers">
            <a:extLst>
              <a:ext uri="{FF2B5EF4-FFF2-40B4-BE49-F238E27FC236}">
                <a16:creationId xmlns:a16="http://schemas.microsoft.com/office/drawing/2014/main" id="{C0E85B76-BF4E-4D68-8414-F22E03C55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613" y="1709738"/>
            <a:ext cx="4676775"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74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marL="0" indent="0">
              <a:lnSpc>
                <a:spcPct val="100000"/>
              </a:lnSpc>
              <a:spcBef>
                <a:spcPts val="0"/>
              </a:spcBef>
              <a:buNone/>
            </a:pPr>
            <a:r>
              <a:rPr lang="en-US" sz="2400" dirty="0">
                <a:cs typeface="Arial" panose="020B0604020202020204" pitchFamily="34" charset="0"/>
              </a:rPr>
              <a:t>What is RELO?</a:t>
            </a:r>
          </a:p>
          <a:p>
            <a:pPr marL="0" indent="0">
              <a:lnSpc>
                <a:spcPct val="100000"/>
              </a:lnSpc>
              <a:spcBef>
                <a:spcPts val="0"/>
              </a:spcBef>
              <a:buNone/>
            </a:pPr>
            <a:r>
              <a:rPr lang="en-US" sz="2400" dirty="0">
                <a:cs typeface="Arial" panose="020B0604020202020204" pitchFamily="34" charset="0"/>
              </a:rPr>
              <a:t>It is when a purchaser or seller’s company is transferring or hiring the purchaser or seller and the company is paying for their moving costs.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How is RELO different? </a:t>
            </a:r>
          </a:p>
          <a:p>
            <a:pPr marL="0" indent="0">
              <a:lnSpc>
                <a:spcPct val="100000"/>
              </a:lnSpc>
              <a:spcBef>
                <a:spcPts val="0"/>
              </a:spcBef>
              <a:buNone/>
            </a:pPr>
            <a:r>
              <a:rPr lang="en-US" sz="2400" dirty="0">
                <a:cs typeface="Arial" panose="020B0604020202020204" pitchFamily="34" charset="0"/>
              </a:rPr>
              <a:t>Read RELO paperwork and addendums carefully as they may override the GAR forms.</a:t>
            </a: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a:t>
            </a:r>
          </a:p>
        </p:txBody>
      </p:sp>
      <p:pic>
        <p:nvPicPr>
          <p:cNvPr id="5122" name="Picture 2" descr="interesting move moving meme - IMS Relocation">
            <a:extLst>
              <a:ext uri="{FF2B5EF4-FFF2-40B4-BE49-F238E27FC236}">
                <a16:creationId xmlns:a16="http://schemas.microsoft.com/office/drawing/2014/main" id="{ADE1D52E-5867-7BF6-2A0F-4BB82AF73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795" y="1324934"/>
            <a:ext cx="3789098" cy="475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980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02004" y="1191239"/>
            <a:ext cx="6613683" cy="4908489"/>
          </a:xfrm>
        </p:spPr>
        <p:txBody>
          <a:bodyPr>
            <a:normAutofit/>
          </a:bodyPr>
          <a:lstStyle/>
          <a:p>
            <a:pPr marL="0" indent="0">
              <a:lnSpc>
                <a:spcPct val="110000"/>
              </a:lnSpc>
              <a:spcBef>
                <a:spcPts val="0"/>
              </a:spcBef>
              <a:buNone/>
            </a:pPr>
            <a:r>
              <a:rPr lang="en-US" sz="2400" dirty="0">
                <a:cs typeface="Arial" panose="020B0604020202020204" pitchFamily="34" charset="0"/>
              </a:rPr>
              <a:t>Typically: </a:t>
            </a:r>
          </a:p>
          <a:p>
            <a:pPr marL="0" indent="0">
              <a:lnSpc>
                <a:spcPct val="110000"/>
              </a:lnSpc>
              <a:spcBef>
                <a:spcPts val="0"/>
              </a:spcBef>
              <a:buNone/>
            </a:pPr>
            <a:r>
              <a:rPr lang="en-US" sz="2400" dirty="0">
                <a:cs typeface="Arial" panose="020B0604020202020204" pitchFamily="34" charset="0"/>
              </a:rPr>
              <a:t>The third-party relocation company is involved from beginning to end. </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RELO companies often work with specific approved teams</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Sellers and buyers can choose their own agents, but RELO may include a list of preferred agents</a:t>
            </a:r>
          </a:p>
          <a:p>
            <a:pPr marL="0" indent="0">
              <a:lnSpc>
                <a:spcPct val="110000"/>
              </a:lnSpc>
              <a:spcBef>
                <a:spcPts val="0"/>
              </a:spcBef>
              <a:buNone/>
            </a:pPr>
            <a:endParaRPr lang="en-US" sz="2400" dirty="0">
              <a:cs typeface="Arial" panose="020B0604020202020204" pitchFamily="34" charset="0"/>
            </a:endParaRPr>
          </a:p>
          <a:p>
            <a:pPr marL="0" indent="0">
              <a:lnSpc>
                <a:spcPct val="110000"/>
              </a:lnSpc>
              <a:spcBef>
                <a:spcPts val="0"/>
              </a:spcBef>
              <a:buNone/>
            </a:pPr>
            <a:r>
              <a:rPr lang="en-US" sz="2400" dirty="0">
                <a:cs typeface="Arial" panose="020B0604020202020204" pitchFamily="34" charset="0"/>
              </a:rPr>
              <a:t>We often run the title exam and clear any title issues prior to the home being listed</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a:t>
            </a:r>
          </a:p>
        </p:txBody>
      </p:sp>
      <p:sp>
        <p:nvSpPr>
          <p:cNvPr id="11" name="Text Placeholder 2">
            <a:extLst>
              <a:ext uri="{FF2B5EF4-FFF2-40B4-BE49-F238E27FC236}">
                <a16:creationId xmlns:a16="http://schemas.microsoft.com/office/drawing/2014/main" id="{3911121C-BA21-4161-BD58-D5C8CA48B428}"/>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solidFill>
                <a:schemeClr val="bg1"/>
              </a:solidFill>
            </a:endParaRPr>
          </a:p>
          <a:p>
            <a:r>
              <a:rPr lang="en-US" sz="2400" dirty="0">
                <a:solidFill>
                  <a:schemeClr val="bg1"/>
                </a:solidFill>
              </a:rPr>
              <a:t>Practice Tip: </a:t>
            </a:r>
          </a:p>
          <a:p>
            <a:pPr marL="457200" indent="-457200">
              <a:buAutoNum type="arabicParenR"/>
            </a:pPr>
            <a:r>
              <a:rPr lang="en-US" sz="2400" dirty="0">
                <a:solidFill>
                  <a:schemeClr val="bg1"/>
                </a:solidFill>
              </a:rPr>
              <a:t>Be mindful before signing up as a referral agent for a RELO company – read the referral fee carefully </a:t>
            </a:r>
          </a:p>
          <a:p>
            <a:pPr marL="457200" indent="-457200">
              <a:buAutoNum type="arabicParenR"/>
            </a:pPr>
            <a:r>
              <a:rPr lang="en-US" sz="2400" dirty="0">
                <a:solidFill>
                  <a:schemeClr val="bg1"/>
                </a:solidFill>
              </a:rPr>
              <a:t>You can still request to close with C&amp;B!</a:t>
            </a:r>
          </a:p>
          <a:p>
            <a:endParaRPr lang="en-US" dirty="0">
              <a:solidFill>
                <a:schemeClr val="bg1"/>
              </a:solidFill>
            </a:endParaRPr>
          </a:p>
        </p:txBody>
      </p:sp>
    </p:spTree>
    <p:extLst>
      <p:ext uri="{BB962C8B-B14F-4D97-AF65-F5344CB8AC3E}">
        <p14:creationId xmlns:p14="http://schemas.microsoft.com/office/powerpoint/2010/main" val="3758318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917659" y="1407048"/>
            <a:ext cx="7659148" cy="4908489"/>
          </a:xfrm>
        </p:spPr>
        <p:txBody>
          <a:bodyPr>
            <a:noAutofit/>
          </a:bodyPr>
          <a:lstStyle/>
          <a:p>
            <a:pPr marL="457200" indent="-457200">
              <a:lnSpc>
                <a:spcPct val="100000"/>
              </a:lnSpc>
              <a:spcBef>
                <a:spcPts val="0"/>
              </a:spcBef>
              <a:buAutoNum type="arabicPeriod"/>
            </a:pPr>
            <a:r>
              <a:rPr lang="en-US" sz="2000" dirty="0">
                <a:cs typeface="Arial" panose="020B0604020202020204" pitchFamily="34" charset="0"/>
              </a:rPr>
              <a:t>RELO closing attorney clears the title in advance and prepares the seller closing documents. </a:t>
            </a:r>
          </a:p>
          <a:p>
            <a:pPr marL="457200" indent="-457200">
              <a:lnSpc>
                <a:spcPct val="100000"/>
              </a:lnSpc>
              <a:spcBef>
                <a:spcPts val="0"/>
              </a:spcBef>
              <a:buAutoNum type="arabi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Seller signs the deed and closing documents in advance and  go ahead and move. </a:t>
            </a:r>
          </a:p>
          <a:p>
            <a:pPr marL="514350" indent="-514350">
              <a:lnSpc>
                <a:spcPct val="100000"/>
              </a:lnSpc>
              <a:spcBef>
                <a:spcPts val="0"/>
              </a:spcBef>
              <a:buAutoNum type="arabi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Property listed and goes under contract – the RELO company typically signs the contract. </a:t>
            </a:r>
          </a:p>
          <a:p>
            <a:pPr marL="971550" lvl="1" indent="-514350">
              <a:lnSpc>
                <a:spcPct val="100000"/>
              </a:lnSpc>
              <a:spcBef>
                <a:spcPts val="0"/>
              </a:spcBef>
              <a:buFont typeface="+mj-lt"/>
              <a:buAutoNum type="alphaLcPeriod"/>
            </a:pPr>
            <a:r>
              <a:rPr lang="en-US" sz="2000" dirty="0">
                <a:cs typeface="Arial" panose="020B0604020202020204" pitchFamily="34" charset="0"/>
              </a:rPr>
              <a:t>RELO completes an equity buyout ahead of closing and will be shown as the seller on the contract. </a:t>
            </a:r>
          </a:p>
          <a:p>
            <a:pPr marL="971550" lvl="1" indent="-514350">
              <a:lnSpc>
                <a:spcPct val="100000"/>
              </a:lnSpc>
              <a:spcBef>
                <a:spcPts val="0"/>
              </a:spcBef>
              <a:buFont typeface="+mj-lt"/>
              <a:buAutoNum type="alphaL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Seller and RELO approve the settlement statement days in advance of closing. </a:t>
            </a:r>
          </a:p>
          <a:p>
            <a:pPr marL="514350" indent="-514350">
              <a:lnSpc>
                <a:spcPct val="100000"/>
              </a:lnSpc>
              <a:spcBef>
                <a:spcPts val="0"/>
              </a:spcBef>
              <a:buAutoNum type="arabicPeriod"/>
            </a:pPr>
            <a:endParaRPr lang="en-US" sz="2000" dirty="0">
              <a:cs typeface="Arial" panose="020B0604020202020204" pitchFamily="34" charset="0"/>
            </a:endParaRPr>
          </a:p>
          <a:p>
            <a:pPr marL="514350" indent="-514350">
              <a:lnSpc>
                <a:spcPct val="100000"/>
              </a:lnSpc>
              <a:spcBef>
                <a:spcPts val="0"/>
              </a:spcBef>
              <a:buAutoNum type="arabicPeriod"/>
            </a:pPr>
            <a:r>
              <a:rPr lang="en-US" sz="2000" dirty="0">
                <a:cs typeface="Arial" panose="020B0604020202020204" pitchFamily="34" charset="0"/>
              </a:rPr>
              <a:t>Buyer closes on the property.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 the Process 	</a:t>
            </a:r>
          </a:p>
        </p:txBody>
      </p:sp>
      <p:pic>
        <p:nvPicPr>
          <p:cNvPr id="6148" name="Picture 4" descr="Top 10 Moving Meme Challenge Entries - My U-Haul StoryMy U-Haul Story">
            <a:extLst>
              <a:ext uri="{FF2B5EF4-FFF2-40B4-BE49-F238E27FC236}">
                <a16:creationId xmlns:a16="http://schemas.microsoft.com/office/drawing/2014/main" id="{09140EE6-A284-5FE6-F506-A678A5118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31" y="1176876"/>
            <a:ext cx="2573810" cy="536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6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cks in a Row">
            <a:extLst>
              <a:ext uri="{FF2B5EF4-FFF2-40B4-BE49-F238E27FC236}">
                <a16:creationId xmlns:a16="http://schemas.microsoft.com/office/drawing/2014/main" id="{C1A6CDB2-00EA-1099-37CD-80E4DDA75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14" y="4714875"/>
            <a:ext cx="3580277"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4"/>
            <a:ext cx="11685864" cy="4316620"/>
          </a:xfrm>
        </p:spPr>
        <p:txBody>
          <a:bodyPr>
            <a:normAutofit fontScale="70000" lnSpcReduction="20000"/>
          </a:bodyPr>
          <a:lstStyle/>
          <a:p>
            <a:pPr marL="0" indent="0">
              <a:lnSpc>
                <a:spcPct val="120000"/>
              </a:lnSpc>
              <a:spcBef>
                <a:spcPts val="0"/>
              </a:spcBef>
              <a:buNone/>
            </a:pPr>
            <a:r>
              <a:rPr lang="en-US" dirty="0">
                <a:cs typeface="Arial" panose="020B0604020202020204" pitchFamily="34" charset="0"/>
              </a:rPr>
              <a:t>The RELO contract addendum may include language that overrides the GAR forms.  This often includes:</a:t>
            </a:r>
          </a:p>
          <a:p>
            <a:pPr marL="0" indent="0">
              <a:lnSpc>
                <a:spcPct val="120000"/>
              </a:lnSpc>
              <a:spcBef>
                <a:spcPts val="0"/>
              </a:spcBef>
              <a:buNone/>
            </a:pPr>
            <a:r>
              <a:rPr lang="en-US" dirty="0">
                <a:cs typeface="Arial" panose="020B0604020202020204" pitchFamily="34" charset="0"/>
              </a:rPr>
              <a:t>	Buyer paying all HOA fees, regardless of the CAD; or</a:t>
            </a:r>
          </a:p>
          <a:p>
            <a:pPr marL="0" indent="0">
              <a:lnSpc>
                <a:spcPct val="120000"/>
              </a:lnSpc>
              <a:spcBef>
                <a:spcPts val="0"/>
              </a:spcBef>
              <a:buNone/>
            </a:pPr>
            <a:r>
              <a:rPr lang="en-US" dirty="0">
                <a:cs typeface="Arial" panose="020B0604020202020204" pitchFamily="34" charset="0"/>
              </a:rPr>
              <a:t>	Due diligence timelines and requirements may be altered</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The buyer will negotiate with the homeowner, but RELO is technically the seller and signs the contract.</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Commonly, RELO will not sign until all ducks are in a row – this includes the Earnest Money Deposit.</a:t>
            </a:r>
          </a:p>
          <a:p>
            <a:pPr marL="0" indent="0">
              <a:lnSpc>
                <a:spcPct val="120000"/>
              </a:lnSpc>
              <a:spcBef>
                <a:spcPts val="0"/>
              </a:spcBef>
              <a:buNone/>
            </a:pPr>
            <a:endParaRPr lang="en-US" dirty="0">
              <a:cs typeface="Arial" panose="020B0604020202020204" pitchFamily="34" charset="0"/>
            </a:endParaRPr>
          </a:p>
          <a:p>
            <a:pPr marL="0" indent="0">
              <a:lnSpc>
                <a:spcPct val="120000"/>
              </a:lnSpc>
              <a:spcBef>
                <a:spcPts val="0"/>
              </a:spcBef>
              <a:buNone/>
            </a:pPr>
            <a:r>
              <a:rPr lang="en-US" dirty="0">
                <a:cs typeface="Arial" panose="020B0604020202020204" pitchFamily="34" charset="0"/>
              </a:rPr>
              <a:t>A RELO company will often do a home inspection before the equity buyout, but the buyer should still get their own.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669409" y="-629"/>
            <a:ext cx="88130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 – What to Expect	</a:t>
            </a:r>
          </a:p>
        </p:txBody>
      </p:sp>
    </p:spTree>
    <p:extLst>
      <p:ext uri="{BB962C8B-B14F-4D97-AF65-F5344CB8AC3E}">
        <p14:creationId xmlns:p14="http://schemas.microsoft.com/office/powerpoint/2010/main" val="1580546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1999"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What does this mean for Buyers?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43949" y="1052216"/>
            <a:ext cx="11450972"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4" descr="Meme: &quot;It's all about mindset And being good at the game&quot; - All Templates -  Meme-arsenal.com">
            <a:extLst>
              <a:ext uri="{FF2B5EF4-FFF2-40B4-BE49-F238E27FC236}">
                <a16:creationId xmlns:a16="http://schemas.microsoft.com/office/drawing/2014/main" id="{F9EBEE8A-60E8-3E37-FE67-60C7E5E26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448" y="1324934"/>
            <a:ext cx="5302221" cy="496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5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374311" y="1341980"/>
            <a:ext cx="5643832" cy="4798236"/>
          </a:xfrm>
        </p:spPr>
        <p:txBody>
          <a:bodyPr>
            <a:normAutofit fontScale="47500" lnSpcReduction="20000"/>
          </a:bodyPr>
          <a:lstStyle/>
          <a:p>
            <a:pPr marL="0" indent="0">
              <a:lnSpc>
                <a:spcPct val="120000"/>
              </a:lnSpc>
              <a:spcBef>
                <a:spcPts val="0"/>
              </a:spcBef>
              <a:buNone/>
            </a:pPr>
            <a:r>
              <a:rPr lang="en-US" sz="3400" dirty="0">
                <a:cs typeface="Arial" panose="020B0604020202020204" pitchFamily="34" charset="0"/>
              </a:rPr>
              <a:t>Although the home may need significant work there is a good chance the executor of the estate is emotionally connected to the house.</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Telling the seller you are going to tear down their childhood home might not go down too well.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The estate may not have extra funds to cover the costs of repairs out of pocket.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An executor is less likely to be willing to make repairs and more open to the idea of higher closing costs or paying a vendor for the repairs at closing.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The executor likely doesn’t have knowledge about everything regarding the house – remember buyer beware! </a:t>
            </a:r>
          </a:p>
          <a:p>
            <a:pPr marL="0" indent="0">
              <a:lnSpc>
                <a:spcPct val="120000"/>
              </a:lnSpc>
              <a:spcBef>
                <a:spcPts val="0"/>
              </a:spcBef>
              <a:buNone/>
            </a:pPr>
            <a:endParaRPr lang="en-US" sz="3400" dirty="0">
              <a:cs typeface="Arial" panose="020B0604020202020204" pitchFamily="34" charset="0"/>
            </a:endParaRPr>
          </a:p>
          <a:p>
            <a:pPr marL="0" indent="0">
              <a:lnSpc>
                <a:spcPct val="120000"/>
              </a:lnSpc>
              <a:spcBef>
                <a:spcPts val="0"/>
              </a:spcBef>
              <a:buNone/>
            </a:pPr>
            <a:r>
              <a:rPr lang="en-US" sz="3400" dirty="0">
                <a:cs typeface="Arial" panose="020B0604020202020204" pitchFamily="34" charset="0"/>
              </a:rPr>
              <a:t>If probate is still pending be flexible on the closing date. </a:t>
            </a: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pic>
        <p:nvPicPr>
          <p:cNvPr id="9218" name="Picture 2" descr="When the new owners ruin your childhood home - The Boston Globe">
            <a:extLst>
              <a:ext uri="{FF2B5EF4-FFF2-40B4-BE49-F238E27FC236}">
                <a16:creationId xmlns:a16="http://schemas.microsoft.com/office/drawing/2014/main" id="{679754B8-4BC1-8B0E-0BF8-8FDD2E093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564" y="1724538"/>
            <a:ext cx="5643831" cy="408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163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2152650" y="1"/>
            <a:ext cx="7886700" cy="1325563"/>
          </a:xfrm>
        </p:spPr>
        <p:txBody>
          <a:bodyPr>
            <a:normAutofit/>
          </a:bodyPr>
          <a:lstStyle/>
          <a:p>
            <a:pPr algn="l"/>
            <a:r>
              <a:rPr lang="en-US" sz="4800" b="1" spc="150" dirty="0">
                <a:solidFill>
                  <a:srgbClr val="663300"/>
                </a:solidFill>
                <a:latin typeface="Arial Black" panose="020B0A04020102020204" pitchFamily="34" charset="0"/>
                <a:cs typeface="Helvetica" panose="020B0604020202020204" pitchFamily="34" charset="0"/>
              </a:rPr>
              <a:t>AGENDA</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152650" y="1325563"/>
            <a:ext cx="7886700" cy="4351338"/>
          </a:xfrm>
        </p:spPr>
        <p:txBody>
          <a:bodyPr/>
          <a:lstStyle/>
          <a:p>
            <a:pPr marL="0" indent="0">
              <a:lnSpc>
                <a:spcPct val="100000"/>
              </a:lnSpc>
              <a:spcBef>
                <a:spcPts val="0"/>
              </a:spcBef>
              <a:buNone/>
            </a:pPr>
            <a:r>
              <a:rPr lang="en-US" sz="2400" dirty="0">
                <a:cs typeface="Arial" panose="020B0604020202020204" pitchFamily="34" charset="0"/>
              </a:rPr>
              <a:t>Section 1 – Who is your Seller? </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2 – What does this mean for Buyers?</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3 – Properties on the Market</a:t>
            </a:r>
          </a:p>
          <a:p>
            <a:pPr marL="0" indent="0">
              <a:lnSpc>
                <a:spcPct val="100000"/>
              </a:lnSpc>
              <a:spcBef>
                <a:spcPts val="0"/>
              </a:spcBef>
              <a:buNone/>
            </a:pPr>
            <a:endParaRPr lang="en-US" sz="2400" dirty="0">
              <a:cs typeface="Arial" panose="020B0604020202020204" pitchFamily="34" charset="0"/>
            </a:endParaRPr>
          </a:p>
          <a:p>
            <a:pPr marL="0" indent="0">
              <a:lnSpc>
                <a:spcPct val="100000"/>
              </a:lnSpc>
              <a:spcBef>
                <a:spcPts val="0"/>
              </a:spcBef>
              <a:buNone/>
            </a:pPr>
            <a:r>
              <a:rPr lang="en-US" sz="2400" dirty="0">
                <a:cs typeface="Arial" panose="020B0604020202020204" pitchFamily="34" charset="0"/>
              </a:rPr>
              <a:t>Section 4 – Buyer and Seller Source of Funds and Finances </a:t>
            </a:r>
            <a:endParaRPr lang="en-US"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475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96936" y="1324934"/>
            <a:ext cx="8042414" cy="4723528"/>
          </a:xfrm>
        </p:spPr>
        <p:txBody>
          <a:bodyPr>
            <a:normAutofit/>
          </a:bodyPr>
          <a:lstStyle/>
          <a:p>
            <a:pPr marL="0" marR="0">
              <a:spcBef>
                <a:spcPts val="0"/>
              </a:spcBef>
              <a:spcAft>
                <a:spcPts val="0"/>
              </a:spcAft>
            </a:pPr>
            <a:endParaRPr lang="en-US" sz="24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Divorce </a:t>
            </a:r>
          </a:p>
        </p:txBody>
      </p:sp>
      <p:sp>
        <p:nvSpPr>
          <p:cNvPr id="2" name="TextBox 1">
            <a:extLst>
              <a:ext uri="{FF2B5EF4-FFF2-40B4-BE49-F238E27FC236}">
                <a16:creationId xmlns:a16="http://schemas.microsoft.com/office/drawing/2014/main" id="{806790C9-BD48-941D-3212-27F91543F160}"/>
              </a:ext>
            </a:extLst>
          </p:cNvPr>
          <p:cNvSpPr txBox="1"/>
          <p:nvPr/>
        </p:nvSpPr>
        <p:spPr>
          <a:xfrm>
            <a:off x="7127998" y="1412170"/>
            <a:ext cx="3981466" cy="4154984"/>
          </a:xfrm>
          <a:prstGeom prst="rect">
            <a:avLst/>
          </a:prstGeom>
          <a:noFill/>
        </p:spPr>
        <p:txBody>
          <a:bodyPr wrap="square" rtlCol="0">
            <a:spAutoFit/>
          </a:bodyPr>
          <a:lstStyle/>
          <a:p>
            <a:pPr algn="just"/>
            <a:r>
              <a:rPr lang="en-US" sz="2400" dirty="0"/>
              <a:t>If the divorce is contentious the sellers may have a difficult time getting on the same page regarding repairs or additional stipulations. </a:t>
            </a:r>
          </a:p>
          <a:p>
            <a:pPr algn="just"/>
            <a:endParaRPr lang="en-US" sz="2400" dirty="0"/>
          </a:p>
          <a:p>
            <a:pPr algn="just"/>
            <a:r>
              <a:rPr lang="en-US" sz="2400" dirty="0"/>
              <a:t>Is the divorce final?  Will the sellers need a flexible closing date to accommodate any potential approvals from the court? </a:t>
            </a:r>
          </a:p>
        </p:txBody>
      </p:sp>
      <p:pic>
        <p:nvPicPr>
          <p:cNvPr id="11266" name="Picture 2" descr="Who Gets the House in a Divorce? - Family Law Attorney">
            <a:extLst>
              <a:ext uri="{FF2B5EF4-FFF2-40B4-BE49-F238E27FC236}">
                <a16:creationId xmlns:a16="http://schemas.microsoft.com/office/drawing/2014/main" id="{41104DC9-C2D9-2CBA-9D60-697B754CC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7" y="1419099"/>
            <a:ext cx="5648325" cy="453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9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55989" y="1175536"/>
            <a:ext cx="6073360" cy="5549114"/>
          </a:xfrm>
        </p:spPr>
        <p:txBody>
          <a:bodyPr>
            <a:normAutofit lnSpcReduction="10000"/>
          </a:bodyPr>
          <a:lstStyle/>
          <a:p>
            <a:pPr marL="0" indent="0">
              <a:buNone/>
            </a:pPr>
            <a:r>
              <a:rPr lang="en-US" sz="2000" dirty="0">
                <a:cs typeface="Arial" panose="020B0604020202020204" pitchFamily="34" charset="0"/>
              </a:rPr>
              <a:t>If you agree closing will occur ___ days after a particular step is complete, you should still put an outer limit on the closing date – don’t leave the buyer hanging for months and months on end if the builder is dragging their feet.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Builders may require buyers make a nonrefundable payment for upgrades.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Although the market has shifted, building costs have increased and builders must keep their break even point in mind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Remember! Many builders designed homes and invested in them many months ago.  They may not have anticipated the jump in interest rates – this narrows the pool of potential buyers while at the same time increasing their carrying costs.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Builders</a:t>
            </a:r>
          </a:p>
        </p:txBody>
      </p:sp>
      <p:pic>
        <p:nvPicPr>
          <p:cNvPr id="3" name="Picture 2" descr="Wooden houses under construction">
            <a:extLst>
              <a:ext uri="{FF2B5EF4-FFF2-40B4-BE49-F238E27FC236}">
                <a16:creationId xmlns:a16="http://schemas.microsoft.com/office/drawing/2014/main" id="{DBDF863C-32A2-637E-09A0-199F8F8D1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349" y="1599163"/>
            <a:ext cx="5838825" cy="3892550"/>
          </a:xfrm>
          <a:prstGeom prst="rect">
            <a:avLst/>
          </a:prstGeom>
        </p:spPr>
      </p:pic>
    </p:spTree>
    <p:extLst>
      <p:ext uri="{BB962C8B-B14F-4D97-AF65-F5344CB8AC3E}">
        <p14:creationId xmlns:p14="http://schemas.microsoft.com/office/powerpoint/2010/main" val="389597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90628" y="1403405"/>
            <a:ext cx="11810744" cy="4715138"/>
          </a:xfrm>
        </p:spPr>
        <p:txBody>
          <a:bodyPr>
            <a:noAutofit/>
          </a:bodyPr>
          <a:lstStyle/>
          <a:p>
            <a:pPr marL="0" indent="0" algn="just">
              <a:lnSpc>
                <a:spcPct val="100000"/>
              </a:lnSpc>
              <a:spcBef>
                <a:spcPts val="0"/>
              </a:spcBef>
              <a:buNone/>
            </a:pPr>
            <a:r>
              <a:rPr lang="en-US" sz="2400" dirty="0">
                <a:cs typeface="Arial" panose="020B0604020202020204" pitchFamily="34" charset="0"/>
              </a:rPr>
              <a:t>RELO companies typically don’t love lots of contingencies. </a:t>
            </a: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r>
              <a:rPr lang="en-US" sz="2400" dirty="0">
                <a:cs typeface="Arial" panose="020B0604020202020204" pitchFamily="34" charset="0"/>
              </a:rPr>
              <a:t>Carefully read any contract terms or literature provided by the company – if you have questions about it give us a call! </a:t>
            </a:r>
          </a:p>
          <a:p>
            <a:pPr marL="0" indent="0" algn="just">
              <a:lnSpc>
                <a:spcPct val="100000"/>
              </a:lnSpc>
              <a:spcBef>
                <a:spcPts val="0"/>
              </a:spcBef>
              <a:buNone/>
            </a:pPr>
            <a:endParaRPr lang="en-US" sz="2400" dirty="0">
              <a:cs typeface="Arial" panose="020B0604020202020204" pitchFamily="34" charset="0"/>
            </a:endParaRPr>
          </a:p>
          <a:p>
            <a:pPr marL="0" indent="0" algn="just">
              <a:lnSpc>
                <a:spcPct val="100000"/>
              </a:lnSpc>
              <a:spcBef>
                <a:spcPts val="0"/>
              </a:spcBef>
              <a:buNone/>
            </a:pPr>
            <a:r>
              <a:rPr lang="en-US" sz="2400" dirty="0">
                <a:cs typeface="Arial" panose="020B0604020202020204" pitchFamily="34" charset="0"/>
              </a:rPr>
              <a:t>Many won’t pay for repairs or provide home warranties.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RELO</a:t>
            </a:r>
          </a:p>
        </p:txBody>
      </p:sp>
      <p:pic>
        <p:nvPicPr>
          <p:cNvPr id="11" name="Picture 10" descr="A picture containing tool, scissors&#10;&#10;Description automatically generated">
            <a:extLst>
              <a:ext uri="{FF2B5EF4-FFF2-40B4-BE49-F238E27FC236}">
                <a16:creationId xmlns:a16="http://schemas.microsoft.com/office/drawing/2014/main" id="{7A62AB6B-E3E9-7BDF-93CA-4134AF66F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3825"/>
            <a:ext cx="12192000" cy="2290979"/>
          </a:xfrm>
          <a:prstGeom prst="rect">
            <a:avLst/>
          </a:prstGeom>
        </p:spPr>
      </p:pic>
    </p:spTree>
    <p:extLst>
      <p:ext uri="{BB962C8B-B14F-4D97-AF65-F5344CB8AC3E}">
        <p14:creationId xmlns:p14="http://schemas.microsoft.com/office/powerpoint/2010/main" val="2826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286007" y="1353594"/>
            <a:ext cx="5381368" cy="5171027"/>
          </a:xfrm>
        </p:spPr>
        <p:txBody>
          <a:bodyPr>
            <a:noAutofit/>
          </a:bodyPr>
          <a:lstStyle/>
          <a:p>
            <a:pPr marL="0" indent="0">
              <a:buNone/>
            </a:pPr>
            <a:r>
              <a:rPr lang="en-US" sz="2000" dirty="0">
                <a:cs typeface="Arial" panose="020B0604020202020204" pitchFamily="34" charset="0"/>
              </a:rPr>
              <a:t>Although buyers are slowly acquiring more negotiating power the ball is still in the seller’s court.  </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Be realistic in the offer presented to the seller – keeping their circumstances in mind.</a:t>
            </a:r>
          </a:p>
          <a:p>
            <a:pPr marL="0" indent="0">
              <a:buNone/>
            </a:pPr>
            <a:endParaRPr lang="en-US" sz="2000" dirty="0">
              <a:cs typeface="Arial" panose="020B0604020202020204" pitchFamily="34" charset="0"/>
            </a:endParaRPr>
          </a:p>
          <a:p>
            <a:pPr marL="0" indent="0">
              <a:buNone/>
            </a:pPr>
            <a:r>
              <a:rPr lang="en-US" sz="2000" dirty="0">
                <a:cs typeface="Arial" panose="020B0604020202020204" pitchFamily="34" charset="0"/>
              </a:rPr>
              <a:t>Don’t go in blind demanding something that isn’t realistic for the seller. </a:t>
            </a:r>
          </a:p>
          <a:p>
            <a:pPr marL="0" indent="0">
              <a:buNone/>
            </a:pPr>
            <a:r>
              <a:rPr lang="en-US" sz="2000" dirty="0">
                <a:cs typeface="Arial" panose="020B0604020202020204" pitchFamily="34" charset="0"/>
              </a:rPr>
              <a:t>	</a:t>
            </a:r>
          </a:p>
          <a:p>
            <a:pPr marL="0" indent="0">
              <a:buNone/>
            </a:pPr>
            <a:r>
              <a:rPr lang="en-US" sz="2000" dirty="0">
                <a:cs typeface="Arial" panose="020B0604020202020204" pitchFamily="34" charset="0"/>
              </a:rPr>
              <a:t>Older homes may require specialized vendors or special-order repair parts that can’t be delivered and/or installed before closing or the repair cost may be cost prohibitive for the seller to come out of pocket. </a:t>
            </a:r>
          </a:p>
          <a:p>
            <a:pPr marL="0" indent="0">
              <a:buNone/>
            </a:pPr>
            <a:endParaRPr lang="en-US" sz="16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Create Goodwill</a:t>
            </a:r>
          </a:p>
        </p:txBody>
      </p:sp>
      <p:pic>
        <p:nvPicPr>
          <p:cNvPr id="6" name="Picture 5" descr="Person standing indoors, holding clipboard with formal document, handing keys to smiling couple">
            <a:extLst>
              <a:ext uri="{FF2B5EF4-FFF2-40B4-BE49-F238E27FC236}">
                <a16:creationId xmlns:a16="http://schemas.microsoft.com/office/drawing/2014/main" id="{5FE423AC-3356-D816-2DDF-8CD9F91C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4" y="1986356"/>
            <a:ext cx="5167519" cy="3445013"/>
          </a:xfrm>
          <a:prstGeom prst="rect">
            <a:avLst/>
          </a:prstGeom>
        </p:spPr>
      </p:pic>
    </p:spTree>
    <p:extLst>
      <p:ext uri="{BB962C8B-B14F-4D97-AF65-F5344CB8AC3E}">
        <p14:creationId xmlns:p14="http://schemas.microsoft.com/office/powerpoint/2010/main" val="314736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396119" y="1925533"/>
            <a:ext cx="6515099" cy="4715138"/>
          </a:xfrm>
        </p:spPr>
        <p:txBody>
          <a:bodyPr>
            <a:noAutofit/>
          </a:bodyPr>
          <a:lstStyle/>
          <a:p>
            <a:pPr marL="0" indent="0" algn="just">
              <a:buNone/>
            </a:pPr>
            <a:r>
              <a:rPr lang="en-US" sz="2000" dirty="0">
                <a:cs typeface="Arial" panose="020B0604020202020204" pitchFamily="34" charset="0"/>
              </a:rPr>
              <a:t>Remember that an existing home is not new construction! </a:t>
            </a:r>
          </a:p>
          <a:p>
            <a:pPr marL="0" indent="0" algn="just">
              <a:buNone/>
            </a:pPr>
            <a:endParaRPr lang="en-US" sz="2000" dirty="0">
              <a:cs typeface="Arial" panose="020B0604020202020204" pitchFamily="34" charset="0"/>
            </a:endParaRPr>
          </a:p>
          <a:p>
            <a:pPr marL="0" indent="0" algn="just">
              <a:buNone/>
            </a:pPr>
            <a:r>
              <a:rPr lang="en-US" sz="2000" dirty="0">
                <a:cs typeface="Arial" panose="020B0604020202020204" pitchFamily="34" charset="0"/>
              </a:rPr>
              <a:t>Every home has some level of deferred maintenance we all live with - there is a big difference between an inspection showing an AC filter that needs to be cleaned vs. needing a whole new system. </a:t>
            </a:r>
          </a:p>
          <a:p>
            <a:pPr marL="0" indent="0" algn="just">
              <a:buNone/>
            </a:pPr>
            <a:endParaRPr lang="en-US" sz="2000" dirty="0">
              <a:cs typeface="Arial" panose="020B0604020202020204" pitchFamily="34" charset="0"/>
            </a:endParaRPr>
          </a:p>
          <a:p>
            <a:pPr marL="0" indent="0" algn="just">
              <a:buNone/>
            </a:pPr>
            <a:r>
              <a:rPr lang="en-US" sz="2000" dirty="0">
                <a:cs typeface="Arial" panose="020B0604020202020204" pitchFamily="34" charset="0"/>
              </a:rPr>
              <a:t>Don’t expect to move into a perfectly new home – unless it is a completely new home! </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Create Goodwill</a:t>
            </a:r>
          </a:p>
        </p:txBody>
      </p:sp>
      <p:pic>
        <p:nvPicPr>
          <p:cNvPr id="3" name="Picture 2" descr="House with big tree in font yard">
            <a:extLst>
              <a:ext uri="{FF2B5EF4-FFF2-40B4-BE49-F238E27FC236}">
                <a16:creationId xmlns:a16="http://schemas.microsoft.com/office/drawing/2014/main" id="{5F454AB8-8DA1-6075-6C92-3FD1ADC0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1" y="1743076"/>
            <a:ext cx="4948444" cy="3714664"/>
          </a:xfrm>
          <a:prstGeom prst="rect">
            <a:avLst/>
          </a:prstGeom>
        </p:spPr>
      </p:pic>
    </p:spTree>
    <p:extLst>
      <p:ext uri="{BB962C8B-B14F-4D97-AF65-F5344CB8AC3E}">
        <p14:creationId xmlns:p14="http://schemas.microsoft.com/office/powerpoint/2010/main" val="910172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Properties on the Market</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249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Outlook</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5F4A2AB-E562-EE8A-9797-7DF0B9995433}"/>
              </a:ext>
            </a:extLst>
          </p:cNvPr>
          <p:cNvPicPr>
            <a:picLocks noChangeAspect="1"/>
          </p:cNvPicPr>
          <p:nvPr/>
        </p:nvPicPr>
        <p:blipFill>
          <a:blip r:embed="rId3"/>
          <a:stretch>
            <a:fillRect/>
          </a:stretch>
        </p:blipFill>
        <p:spPr>
          <a:xfrm>
            <a:off x="303635" y="1193023"/>
            <a:ext cx="4259976" cy="5447648"/>
          </a:xfrm>
          <a:prstGeom prst="rect">
            <a:avLst/>
          </a:prstGeom>
        </p:spPr>
      </p:pic>
      <p:sp>
        <p:nvSpPr>
          <p:cNvPr id="4" name="TextBox 3">
            <a:extLst>
              <a:ext uri="{FF2B5EF4-FFF2-40B4-BE49-F238E27FC236}">
                <a16:creationId xmlns:a16="http://schemas.microsoft.com/office/drawing/2014/main" id="{FAF40182-203B-7DB1-E83C-A3C20931953B}"/>
              </a:ext>
            </a:extLst>
          </p:cNvPr>
          <p:cNvSpPr txBox="1"/>
          <p:nvPr/>
        </p:nvSpPr>
        <p:spPr>
          <a:xfrm>
            <a:off x="5595457" y="1619075"/>
            <a:ext cx="5092117" cy="5178341"/>
          </a:xfrm>
          <a:prstGeom prst="rect">
            <a:avLst/>
          </a:prstGeom>
          <a:noFill/>
        </p:spPr>
        <p:txBody>
          <a:bodyPr wrap="square" rtlCol="0">
            <a:spAutoFit/>
          </a:bodyPr>
          <a:lstStyle/>
          <a:p>
            <a:r>
              <a:rPr lang="en-US" sz="2000" b="1" u="sng" dirty="0"/>
              <a:t>National Indicators Considered:</a:t>
            </a:r>
          </a:p>
          <a:p>
            <a:pPr marL="228600" indent="-228600">
              <a:buFont typeface="+mj-lt"/>
              <a:buAutoNum type="arabicPeriod"/>
            </a:pPr>
            <a:r>
              <a:rPr lang="en-US" sz="2000" b="1" dirty="0"/>
              <a:t>Better Housing Affordability;</a:t>
            </a:r>
          </a:p>
          <a:p>
            <a:pPr marL="228600" indent="-228600">
              <a:buFont typeface="+mj-lt"/>
              <a:buAutoNum type="arabicPeriod"/>
            </a:pPr>
            <a:r>
              <a:rPr lang="en-US" sz="2000" b="1" dirty="0"/>
              <a:t>More Renters who can Afford to Buy the Median-Priced Home;</a:t>
            </a:r>
          </a:p>
          <a:p>
            <a:pPr marL="228600" indent="-228600">
              <a:buFont typeface="+mj-lt"/>
              <a:buAutoNum type="arabicPeriod"/>
            </a:pPr>
            <a:r>
              <a:rPr lang="en-US" sz="2000" b="1" dirty="0"/>
              <a:t>Stronger Job Growth;</a:t>
            </a:r>
          </a:p>
          <a:p>
            <a:pPr marL="228600" indent="-228600">
              <a:buFont typeface="+mj-lt"/>
              <a:buAutoNum type="arabicPeriod"/>
            </a:pPr>
            <a:r>
              <a:rPr lang="en-US" sz="2000" b="1" dirty="0"/>
              <a:t>Faster Growth of Information Industry Jobs;</a:t>
            </a:r>
          </a:p>
          <a:p>
            <a:pPr marL="228600" indent="-228600">
              <a:buFont typeface="+mj-lt"/>
              <a:buAutoNum type="arabicPeriod"/>
            </a:pPr>
            <a:r>
              <a:rPr lang="en-US" sz="2000" b="1" dirty="0"/>
              <a:t>Higher Share of the Information Industry in the Local GDP;</a:t>
            </a:r>
          </a:p>
          <a:p>
            <a:pPr marL="228600" indent="-228600">
              <a:buFont typeface="+mj-lt"/>
              <a:buAutoNum type="arabicPeriod"/>
            </a:pPr>
            <a:r>
              <a:rPr lang="en-US" sz="2000" b="1" dirty="0"/>
              <a:t>Migration Gains;</a:t>
            </a:r>
          </a:p>
          <a:p>
            <a:pPr marL="228600" indent="-228600">
              <a:buFont typeface="+mj-lt"/>
              <a:buAutoNum type="arabicPeriod"/>
            </a:pPr>
            <a:r>
              <a:rPr lang="en-US" sz="2000" b="1" dirty="0"/>
              <a:t>Share of Workers Teleworking;</a:t>
            </a:r>
          </a:p>
          <a:p>
            <a:pPr marL="228600" indent="-228600">
              <a:buFont typeface="+mj-lt"/>
              <a:buAutoNum type="arabicPeriod"/>
            </a:pPr>
            <a:r>
              <a:rPr lang="en-US" sz="2000" b="1" dirty="0"/>
              <a:t>Faster Growing Population;</a:t>
            </a:r>
          </a:p>
          <a:p>
            <a:pPr marL="228600" indent="-228600">
              <a:buFont typeface="+mj-lt"/>
              <a:buAutoNum type="arabicPeriod"/>
            </a:pPr>
            <a:r>
              <a:rPr lang="en-US" sz="2000" b="1" dirty="0"/>
              <a:t>Faster Growth of Active Inventory; and</a:t>
            </a:r>
          </a:p>
          <a:p>
            <a:pPr marL="228600" indent="-228600">
              <a:buFont typeface="+mj-lt"/>
              <a:buAutoNum type="arabicPeriod"/>
            </a:pPr>
            <a:r>
              <a:rPr lang="en-US" sz="2000" b="1" dirty="0"/>
              <a:t>Smaller Housing Shortage.</a:t>
            </a:r>
          </a:p>
          <a:p>
            <a:pPr marL="228600" indent="-228600">
              <a:buFont typeface="+mj-lt"/>
              <a:buAutoNum type="arabicPeriod"/>
            </a:pPr>
            <a:endParaRPr lang="en-US" sz="2000" b="1" dirty="0"/>
          </a:p>
          <a:p>
            <a:r>
              <a:rPr lang="en-US" sz="800" dirty="0"/>
              <a:t>©2022 National Association of REALTORS® </a:t>
            </a:r>
            <a:endParaRPr lang="en-US" sz="800" b="1" dirty="0">
              <a:latin typeface="Montserrat" panose="00000500000000000000" pitchFamily="2" charset="0"/>
            </a:endParaRPr>
          </a:p>
          <a:p>
            <a:endParaRPr lang="en-US" sz="2000" b="1" dirty="0">
              <a:solidFill>
                <a:srgbClr val="243746"/>
              </a:solidFill>
            </a:endParaRPr>
          </a:p>
          <a:p>
            <a:endParaRPr lang="en-US" dirty="0"/>
          </a:p>
        </p:txBody>
      </p:sp>
    </p:spTree>
    <p:extLst>
      <p:ext uri="{BB962C8B-B14F-4D97-AF65-F5344CB8AC3E}">
        <p14:creationId xmlns:p14="http://schemas.microsoft.com/office/powerpoint/2010/main" val="3270274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Outlook</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5F4A2AB-E562-EE8A-9797-7DF0B9995433}"/>
              </a:ext>
            </a:extLst>
          </p:cNvPr>
          <p:cNvPicPr>
            <a:picLocks noChangeAspect="1"/>
          </p:cNvPicPr>
          <p:nvPr/>
        </p:nvPicPr>
        <p:blipFill>
          <a:blip r:embed="rId3"/>
          <a:stretch>
            <a:fillRect/>
          </a:stretch>
        </p:blipFill>
        <p:spPr>
          <a:xfrm>
            <a:off x="303635" y="1193023"/>
            <a:ext cx="4259976" cy="5447648"/>
          </a:xfrm>
          <a:prstGeom prst="rect">
            <a:avLst/>
          </a:prstGeom>
        </p:spPr>
      </p:pic>
      <p:sp>
        <p:nvSpPr>
          <p:cNvPr id="4" name="TextBox 3">
            <a:extLst>
              <a:ext uri="{FF2B5EF4-FFF2-40B4-BE49-F238E27FC236}">
                <a16:creationId xmlns:a16="http://schemas.microsoft.com/office/drawing/2014/main" id="{FAF40182-203B-7DB1-E83C-A3C20931953B}"/>
              </a:ext>
            </a:extLst>
          </p:cNvPr>
          <p:cNvSpPr txBox="1"/>
          <p:nvPr/>
        </p:nvSpPr>
        <p:spPr>
          <a:xfrm>
            <a:off x="5595457" y="1619075"/>
            <a:ext cx="5092117" cy="4562788"/>
          </a:xfrm>
          <a:prstGeom prst="rect">
            <a:avLst/>
          </a:prstGeom>
          <a:noFill/>
        </p:spPr>
        <p:txBody>
          <a:bodyPr wrap="square" rtlCol="0">
            <a:spAutoFit/>
          </a:bodyPr>
          <a:lstStyle/>
          <a:p>
            <a:r>
              <a:rPr lang="en-US" sz="2000" dirty="0"/>
              <a:t>The Atlanta-Sandy Springs-Marietta metro areas was the only area (out of 179 markets) that meet all 10 indicators.</a:t>
            </a:r>
          </a:p>
          <a:p>
            <a:r>
              <a:rPr lang="en-US" sz="2000" dirty="0"/>
              <a:t> </a:t>
            </a:r>
          </a:p>
          <a:p>
            <a:r>
              <a:rPr lang="en-US" sz="2000" dirty="0"/>
              <a:t>The Atlanta metro area continues to be more affordable than other markets around the country.  In Atlanta, more than 20% of renters could afford to buy a typical Atlanta area home. </a:t>
            </a:r>
          </a:p>
          <a:p>
            <a:endParaRPr lang="en-US" sz="2000" dirty="0"/>
          </a:p>
          <a:p>
            <a:r>
              <a:rPr lang="en-US" sz="2000" dirty="0"/>
              <a:t>Our job market is robust, with many major companies opening offices here. Contributing to Atlanta’s substantial population growth.  </a:t>
            </a:r>
          </a:p>
          <a:p>
            <a:endParaRPr lang="en-US" sz="2000" dirty="0"/>
          </a:p>
          <a:p>
            <a:pPr>
              <a:lnSpc>
                <a:spcPts val="1461"/>
              </a:lnSpc>
            </a:pPr>
            <a:r>
              <a:rPr lang="en-US" sz="800" dirty="0"/>
              <a:t>©2022 National Association of REALTORS® </a:t>
            </a:r>
            <a:endParaRPr lang="en-US" sz="800" b="1" dirty="0">
              <a:solidFill>
                <a:srgbClr val="243746"/>
              </a:solidFill>
              <a:latin typeface="Montserrat" panose="00000500000000000000" pitchFamily="2" charset="0"/>
            </a:endParaRPr>
          </a:p>
          <a:p>
            <a:endParaRPr lang="en-US" dirty="0"/>
          </a:p>
        </p:txBody>
      </p:sp>
    </p:spTree>
    <p:extLst>
      <p:ext uri="{BB962C8B-B14F-4D97-AF65-F5344CB8AC3E}">
        <p14:creationId xmlns:p14="http://schemas.microsoft.com/office/powerpoint/2010/main" val="190561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Foreclosures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16F7BE-AC45-3DA0-C825-717653295CDD}"/>
              </a:ext>
            </a:extLst>
          </p:cNvPr>
          <p:cNvSpPr txBox="1"/>
          <p:nvPr/>
        </p:nvSpPr>
        <p:spPr>
          <a:xfrm>
            <a:off x="1198667" y="1476461"/>
            <a:ext cx="10126558" cy="4370427"/>
          </a:xfrm>
          <a:prstGeom prst="rect">
            <a:avLst/>
          </a:prstGeom>
          <a:noFill/>
        </p:spPr>
        <p:txBody>
          <a:bodyPr wrap="square" rtlCol="0">
            <a:spAutoFit/>
          </a:bodyPr>
          <a:lstStyle/>
          <a:p>
            <a:r>
              <a:rPr lang="en-US" sz="2000" dirty="0"/>
              <a:t>Although home sales have slowed, prices are staying relatively stable.  This price stability keeps foreclosure rates down.</a:t>
            </a:r>
          </a:p>
          <a:p>
            <a:endParaRPr lang="en-US" sz="2000" dirty="0"/>
          </a:p>
          <a:p>
            <a:r>
              <a:rPr lang="en-US" sz="2000" dirty="0"/>
              <a:t>According to Black Knight, mortgage delinquency is down 9% since December 2021 and foreclosure rates are still 30% below pre-pandemic levels. </a:t>
            </a:r>
          </a:p>
          <a:p>
            <a:endParaRPr lang="en-US" sz="2000" dirty="0"/>
          </a:p>
          <a:p>
            <a:r>
              <a:rPr lang="en-US" sz="2000" dirty="0"/>
              <a:t>Generally, homes are not underwater so those facing foreclosure can sell their property and still walk away with some equity in their pocket.</a:t>
            </a:r>
          </a:p>
          <a:p>
            <a:endParaRPr lang="en-US" sz="2000" dirty="0"/>
          </a:p>
          <a:p>
            <a:r>
              <a:rPr lang="en-US" sz="2000" dirty="0"/>
              <a:t>CoreLogic found that in 2022, the average American household has nearly $300,000 in equity. </a:t>
            </a:r>
          </a:p>
          <a:p>
            <a:endParaRPr lang="en-US" sz="2000" dirty="0"/>
          </a:p>
          <a:p>
            <a:r>
              <a:rPr lang="en-US" sz="2000" dirty="0"/>
              <a:t>* Remember these statistics are nationwide and Atlanta is one of the markets with the best outlook for 2023! </a:t>
            </a:r>
          </a:p>
          <a:p>
            <a:endParaRPr lang="en-US" dirty="0"/>
          </a:p>
        </p:txBody>
      </p:sp>
    </p:spTree>
    <p:extLst>
      <p:ext uri="{BB962C8B-B14F-4D97-AF65-F5344CB8AC3E}">
        <p14:creationId xmlns:p14="http://schemas.microsoft.com/office/powerpoint/2010/main" val="381098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pie chart&#10;&#10;Description automatically generated">
            <a:extLst>
              <a:ext uri="{FF2B5EF4-FFF2-40B4-BE49-F238E27FC236}">
                <a16:creationId xmlns:a16="http://schemas.microsoft.com/office/drawing/2014/main" id="{623C2253-7EFC-8409-77F9-881F56BEF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239963"/>
            <a:ext cx="5926090" cy="3932857"/>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Foreclosures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316F7BE-AC45-3DA0-C825-717653295CDD}"/>
              </a:ext>
            </a:extLst>
          </p:cNvPr>
          <p:cNvSpPr txBox="1"/>
          <p:nvPr/>
        </p:nvSpPr>
        <p:spPr>
          <a:xfrm>
            <a:off x="331835" y="2029477"/>
            <a:ext cx="5926090" cy="2523768"/>
          </a:xfrm>
          <a:prstGeom prst="rect">
            <a:avLst/>
          </a:prstGeom>
          <a:noFill/>
        </p:spPr>
        <p:txBody>
          <a:bodyPr wrap="square" rtlCol="0">
            <a:spAutoFit/>
          </a:bodyPr>
          <a:lstStyle/>
          <a:p>
            <a:r>
              <a:rPr lang="en-US" sz="2000" dirty="0"/>
              <a:t>As forbearance programs come to an end, homeowners who can’t make payments are more likely to list their property rather than walk away. </a:t>
            </a:r>
          </a:p>
          <a:p>
            <a:endParaRPr lang="en-US" sz="2000" dirty="0"/>
          </a:p>
          <a:p>
            <a:endParaRPr lang="en-US" sz="2000" dirty="0"/>
          </a:p>
          <a:p>
            <a:r>
              <a:rPr lang="en-US" sz="2000" dirty="0"/>
              <a:t>According to Black Knight only 1% of expired forbearances are in active foreclosure. </a:t>
            </a:r>
          </a:p>
          <a:p>
            <a:endParaRPr lang="en-US" dirty="0"/>
          </a:p>
        </p:txBody>
      </p:sp>
      <p:sp>
        <p:nvSpPr>
          <p:cNvPr id="8" name="TextBox 7">
            <a:extLst>
              <a:ext uri="{FF2B5EF4-FFF2-40B4-BE49-F238E27FC236}">
                <a16:creationId xmlns:a16="http://schemas.microsoft.com/office/drawing/2014/main" id="{09C3430D-0F67-11FE-45E7-997BE4A9418C}"/>
              </a:ext>
            </a:extLst>
          </p:cNvPr>
          <p:cNvSpPr txBox="1"/>
          <p:nvPr/>
        </p:nvSpPr>
        <p:spPr>
          <a:xfrm>
            <a:off x="9069985" y="4839445"/>
            <a:ext cx="3775046" cy="215444"/>
          </a:xfrm>
          <a:prstGeom prst="rect">
            <a:avLst/>
          </a:prstGeom>
          <a:noFill/>
        </p:spPr>
        <p:txBody>
          <a:bodyPr wrap="square" rtlCol="0">
            <a:spAutoFit/>
          </a:bodyPr>
          <a:lstStyle/>
          <a:p>
            <a:r>
              <a:rPr lang="en-US" sz="800" dirty="0"/>
              <a:t>©Black Knight Financial Technology Solutions, LLC</a:t>
            </a:r>
            <a:endParaRPr lang="en-US" sz="800" b="1" dirty="0">
              <a:solidFill>
                <a:srgbClr val="243746"/>
              </a:solidFill>
              <a:latin typeface="Montserrat" panose="00000500000000000000" pitchFamily="2" charset="0"/>
            </a:endParaRPr>
          </a:p>
        </p:txBody>
      </p:sp>
    </p:spTree>
    <p:extLst>
      <p:ext uri="{BB962C8B-B14F-4D97-AF65-F5344CB8AC3E}">
        <p14:creationId xmlns:p14="http://schemas.microsoft.com/office/powerpoint/2010/main" val="143337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Who is your Seller?</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499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Short Sale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3B21E15-FE1D-7E08-81B0-FF7363B36DBD}"/>
              </a:ext>
            </a:extLst>
          </p:cNvPr>
          <p:cNvSpPr txBox="1"/>
          <p:nvPr/>
        </p:nvSpPr>
        <p:spPr>
          <a:xfrm>
            <a:off x="546508" y="1394442"/>
            <a:ext cx="10692991" cy="5262979"/>
          </a:xfrm>
          <a:prstGeom prst="rect">
            <a:avLst/>
          </a:prstGeom>
          <a:noFill/>
        </p:spPr>
        <p:txBody>
          <a:bodyPr wrap="square" rtlCol="0">
            <a:spAutoFit/>
          </a:bodyPr>
          <a:lstStyle/>
          <a:p>
            <a:r>
              <a:rPr lang="en-US" sz="2000" dirty="0"/>
              <a:t>Short Sale means that upon sale you do not have enough </a:t>
            </a:r>
          </a:p>
          <a:p>
            <a:r>
              <a:rPr lang="en-US" sz="2000" dirty="0"/>
              <a:t>equity in your property to pay off your mortgage. </a:t>
            </a:r>
          </a:p>
          <a:p>
            <a:endParaRPr lang="en-US" sz="2000" dirty="0"/>
          </a:p>
          <a:p>
            <a:r>
              <a:rPr lang="en-US" sz="2000" dirty="0"/>
              <a:t>During the Obama administration there were multiple </a:t>
            </a:r>
          </a:p>
          <a:p>
            <a:r>
              <a:rPr lang="en-US" sz="2000" dirty="0"/>
              <a:t>programs in place to encourage banks to accept short sales.  </a:t>
            </a:r>
          </a:p>
          <a:p>
            <a:endParaRPr lang="en-US" sz="2000" dirty="0"/>
          </a:p>
          <a:p>
            <a:r>
              <a:rPr lang="en-US" sz="2000" dirty="0"/>
              <a:t>These programs have largely expired and lenders are no </a:t>
            </a:r>
          </a:p>
          <a:p>
            <a:r>
              <a:rPr lang="en-US" sz="2000" dirty="0"/>
              <a:t>longer incentivized to go down the short sale path. </a:t>
            </a:r>
          </a:p>
          <a:p>
            <a:endParaRPr lang="en-US" sz="2000" dirty="0"/>
          </a:p>
          <a:p>
            <a:r>
              <a:rPr lang="en-US" sz="2000" dirty="0"/>
              <a:t>Short Sale is generally utilized for underwater property </a:t>
            </a:r>
          </a:p>
          <a:p>
            <a:r>
              <a:rPr lang="en-US" sz="2000" dirty="0"/>
              <a:t>but very few homes are underwater right now. </a:t>
            </a:r>
          </a:p>
          <a:p>
            <a:endParaRPr lang="en-US" sz="2000" dirty="0"/>
          </a:p>
          <a:p>
            <a:r>
              <a:rPr lang="en-US" sz="2000" dirty="0"/>
              <a:t>Black Knight determined that although collectively homeowner equity declined by $1.3 Trillion in Q3 of 2022, the average homeowner still gained $92,000 in equity since the start of the pandemic. Black Knight also found less than 500,000 homes nationwide to be underwater. </a:t>
            </a:r>
          </a:p>
          <a:p>
            <a:r>
              <a:rPr lang="en-US" dirty="0"/>
              <a:t> </a:t>
            </a:r>
          </a:p>
          <a:p>
            <a:endParaRPr lang="en-US" b="1" dirty="0"/>
          </a:p>
        </p:txBody>
      </p:sp>
      <p:pic>
        <p:nvPicPr>
          <p:cNvPr id="12290" name="Picture 2" descr="Underwater Mortgage Defined">
            <a:extLst>
              <a:ext uri="{FF2B5EF4-FFF2-40B4-BE49-F238E27FC236}">
                <a16:creationId xmlns:a16="http://schemas.microsoft.com/office/drawing/2014/main" id="{B09EDDC9-7DDD-1BE4-47D8-8754F7320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74" y="1667159"/>
            <a:ext cx="4314825"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6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478173" y="1443841"/>
            <a:ext cx="6350466" cy="5016758"/>
          </a:xfrm>
          <a:prstGeom prst="rect">
            <a:avLst/>
          </a:prstGeom>
          <a:noFill/>
        </p:spPr>
        <p:txBody>
          <a:bodyPr wrap="square" rtlCol="0">
            <a:spAutoFit/>
          </a:bodyPr>
          <a:lstStyle/>
          <a:p>
            <a:r>
              <a:rPr lang="en-US" sz="2000" dirty="0"/>
              <a:t>In some markets, condos may be the only affordable option left.  Buyers who didn’t previously consider condos might be more open to exploring this option. </a:t>
            </a:r>
          </a:p>
          <a:p>
            <a:endParaRPr lang="en-US" sz="2000" dirty="0"/>
          </a:p>
          <a:p>
            <a:r>
              <a:rPr lang="en-US" sz="2000" dirty="0"/>
              <a:t>Condos are often purchased by first-time homebuyers.  These first-time home buyers may have had significant life changes since purchasing and are now ready to sell. </a:t>
            </a:r>
          </a:p>
          <a:p>
            <a:endParaRPr lang="en-US" sz="2000" dirty="0"/>
          </a:p>
          <a:p>
            <a:pPr lvl="1"/>
            <a:r>
              <a:rPr lang="en-US" sz="2000" dirty="0"/>
              <a:t>There is a big difference between deciding to sell because you want more closet space and selling because you are now married, have two dogs, a baby, and another one on the way all in a one-bedroom condo.  </a:t>
            </a:r>
          </a:p>
          <a:p>
            <a:endParaRPr lang="en-US" sz="2000" dirty="0"/>
          </a:p>
          <a:p>
            <a:r>
              <a:rPr lang="en-US" sz="2000" dirty="0"/>
              <a:t>Condos will become a higher percentage of listings while at the same time providing an affordable option for buyers! </a:t>
            </a:r>
          </a:p>
        </p:txBody>
      </p:sp>
      <p:pic>
        <p:nvPicPr>
          <p:cNvPr id="13314" name="Picture 2" descr="Meme Creator - Funny Condos Condos everywhere Meme Generator at  MemeCreator.org!">
            <a:extLst>
              <a:ext uri="{FF2B5EF4-FFF2-40B4-BE49-F238E27FC236}">
                <a16:creationId xmlns:a16="http://schemas.microsoft.com/office/drawing/2014/main" id="{8D4DAF32-38B6-0D43-E1EF-E279B9C7B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711" y="1811629"/>
            <a:ext cx="3571875"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43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511728" y="1443841"/>
            <a:ext cx="11148969" cy="3970318"/>
          </a:xfrm>
          <a:prstGeom prst="rect">
            <a:avLst/>
          </a:prstGeom>
          <a:noFill/>
        </p:spPr>
        <p:txBody>
          <a:bodyPr wrap="square" rtlCol="0">
            <a:spAutoFit/>
          </a:bodyPr>
          <a:lstStyle/>
          <a:p>
            <a:pPr algn="ctr"/>
            <a:r>
              <a:rPr lang="en-US" b="1" dirty="0">
                <a:ea typeface="+mn-lt"/>
                <a:cs typeface="+mn-lt"/>
              </a:rPr>
              <a:t>What’s the Difference?</a:t>
            </a:r>
            <a:endParaRPr lang="en-US" dirty="0">
              <a:cs typeface="Calibri" panose="020F0502020204030204"/>
            </a:endParaRPr>
          </a:p>
          <a:p>
            <a:pPr algn="just"/>
            <a:endParaRPr lang="en-US" dirty="0"/>
          </a:p>
          <a:p>
            <a:pPr algn="just"/>
            <a:r>
              <a:rPr lang="en-US" u="sng" dirty="0">
                <a:ea typeface="+mn-lt"/>
                <a:cs typeface="+mn-lt"/>
              </a:rPr>
              <a:t>Townhome</a:t>
            </a:r>
            <a:endParaRPr lang="en-US" dirty="0"/>
          </a:p>
          <a:p>
            <a:pPr algn="just"/>
            <a:endParaRPr lang="en-US" dirty="0"/>
          </a:p>
          <a:p>
            <a:r>
              <a:rPr lang="en-US" dirty="0">
                <a:ea typeface="+mn-lt"/>
                <a:cs typeface="+mn-lt"/>
              </a:rPr>
              <a:t>A form of ownership where the owner owns not only the townhome unit but also the land underneath.  Depending on the covenants for the development the owner may or may not be responsible for the roof, deck, patio, landscaping, etc.</a:t>
            </a:r>
            <a:endParaRPr lang="en-US" dirty="0">
              <a:cs typeface="Calibri" panose="020F0502020204030204"/>
            </a:endParaRPr>
          </a:p>
          <a:p>
            <a:pPr algn="just"/>
            <a:endParaRPr lang="en-US" dirty="0"/>
          </a:p>
          <a:p>
            <a:pPr algn="just"/>
            <a:r>
              <a:rPr lang="en-US" u="sng" dirty="0">
                <a:ea typeface="+mn-lt"/>
                <a:cs typeface="+mn-lt"/>
              </a:rPr>
              <a:t>Condominium</a:t>
            </a:r>
            <a:endParaRPr lang="en-US" dirty="0"/>
          </a:p>
          <a:p>
            <a:pPr algn="just"/>
            <a:endParaRPr lang="en-US" dirty="0"/>
          </a:p>
          <a:p>
            <a:r>
              <a:rPr lang="en-US" dirty="0">
                <a:ea typeface="+mn-lt"/>
                <a:cs typeface="+mn-lt"/>
              </a:rPr>
              <a:t>A form of ownership where the owner owns only their unit and a shared interest in common areas.  Typically, the walls, ceiling and floor are the boundaries to each unit and the owner does not own the land beneath their unit.  Remember, a condo is a style of ownership not a particular type of property! </a:t>
            </a:r>
            <a:endParaRPr lang="en-US" dirty="0">
              <a:cs typeface="Calibri"/>
            </a:endParaRPr>
          </a:p>
          <a:p>
            <a:endParaRPr lang="en-US" dirty="0"/>
          </a:p>
        </p:txBody>
      </p:sp>
    </p:spTree>
    <p:extLst>
      <p:ext uri="{BB962C8B-B14F-4D97-AF65-F5344CB8AC3E}">
        <p14:creationId xmlns:p14="http://schemas.microsoft.com/office/powerpoint/2010/main" val="1339361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rkout equipment lined up in gym lit by sun through window">
            <a:extLst>
              <a:ext uri="{FF2B5EF4-FFF2-40B4-BE49-F238E27FC236}">
                <a16:creationId xmlns:a16="http://schemas.microsoft.com/office/drawing/2014/main" id="{B8F0C16A-B94E-D374-704D-F2AEA1745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133" y="3179591"/>
            <a:ext cx="2904935" cy="1605094"/>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897622" y="1459684"/>
            <a:ext cx="5637402" cy="5293757"/>
          </a:xfrm>
          <a:prstGeom prst="rect">
            <a:avLst/>
          </a:prstGeom>
          <a:noFill/>
        </p:spPr>
        <p:txBody>
          <a:bodyPr wrap="square" rtlCol="0">
            <a:spAutoFit/>
          </a:bodyPr>
          <a:lstStyle/>
          <a:p>
            <a:r>
              <a:rPr lang="en-US" sz="2000" u="sng" dirty="0"/>
              <a:t>What does the buyer really own? </a:t>
            </a:r>
          </a:p>
          <a:p>
            <a:r>
              <a:rPr lang="en-US" sz="2000" dirty="0">
                <a:ea typeface="+mn-lt"/>
                <a:cs typeface="+mn-lt"/>
              </a:rPr>
              <a:t>The buyer of a condominium home owns his or her unit plus a pro rata interest in common elements serving all of the owners in the condominium. The boundaries of the unit are normally described three dimensionally with both vertical and horizontal boundaries.</a:t>
            </a:r>
          </a:p>
          <a:p>
            <a:endParaRPr lang="en-US" sz="2000" dirty="0">
              <a:ea typeface="+mn-lt"/>
              <a:cs typeface="+mn-lt"/>
            </a:endParaRPr>
          </a:p>
          <a:p>
            <a:r>
              <a:rPr lang="en-US" sz="2000" u="sng" dirty="0">
                <a:ea typeface="+mn-lt"/>
                <a:cs typeface="+mn-lt"/>
              </a:rPr>
              <a:t>What is a common element?</a:t>
            </a:r>
          </a:p>
          <a:p>
            <a:r>
              <a:rPr lang="en-US" sz="2000" dirty="0">
                <a:ea typeface="+mn-lt"/>
                <a:cs typeface="+mn-lt"/>
              </a:rPr>
              <a:t>Property that everyone shares – ex. pool, gym, courtyard, lobby </a:t>
            </a:r>
          </a:p>
          <a:p>
            <a:endParaRPr lang="en-US" sz="2000" dirty="0">
              <a:cs typeface="Calibri"/>
            </a:endParaRPr>
          </a:p>
          <a:p>
            <a:r>
              <a:rPr lang="en-US" sz="2000" u="sng" dirty="0">
                <a:cs typeface="Calibri"/>
              </a:rPr>
              <a:t>What is a limited common element?</a:t>
            </a:r>
          </a:p>
          <a:p>
            <a:r>
              <a:rPr lang="en-US" sz="2000" dirty="0">
                <a:cs typeface="Calibri"/>
              </a:rPr>
              <a:t>Property that is reserved for exclusive use of specific owners - ex. Parking space, storage area, balcony</a:t>
            </a:r>
          </a:p>
          <a:p>
            <a:endParaRPr lang="en-US" dirty="0"/>
          </a:p>
        </p:txBody>
      </p:sp>
      <p:pic>
        <p:nvPicPr>
          <p:cNvPr id="6" name="Picture 5" descr="Apartment living room">
            <a:extLst>
              <a:ext uri="{FF2B5EF4-FFF2-40B4-BE49-F238E27FC236}">
                <a16:creationId xmlns:a16="http://schemas.microsoft.com/office/drawing/2014/main" id="{3F8BC3B0-0128-CAE4-D680-E98EFCF12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134" y="1248751"/>
            <a:ext cx="2904935" cy="1936623"/>
          </a:xfrm>
          <a:prstGeom prst="rect">
            <a:avLst/>
          </a:prstGeom>
        </p:spPr>
      </p:pic>
      <p:pic>
        <p:nvPicPr>
          <p:cNvPr id="13" name="Picture 12" descr="Low angle shot of apartment building">
            <a:extLst>
              <a:ext uri="{FF2B5EF4-FFF2-40B4-BE49-F238E27FC236}">
                <a16:creationId xmlns:a16="http://schemas.microsoft.com/office/drawing/2014/main" id="{A04F3C69-63AB-E4ED-8F5A-140743E6B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132" y="4784685"/>
            <a:ext cx="2904935" cy="1514378"/>
          </a:xfrm>
          <a:prstGeom prst="rect">
            <a:avLst/>
          </a:prstGeom>
        </p:spPr>
      </p:pic>
    </p:spTree>
    <p:extLst>
      <p:ext uri="{BB962C8B-B14F-4D97-AF65-F5344CB8AC3E}">
        <p14:creationId xmlns:p14="http://schemas.microsoft.com/office/powerpoint/2010/main" val="3769591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6096000" y="1417739"/>
            <a:ext cx="5656976" cy="3170099"/>
          </a:xfrm>
          <a:prstGeom prst="rect">
            <a:avLst/>
          </a:prstGeom>
          <a:noFill/>
        </p:spPr>
        <p:txBody>
          <a:bodyPr wrap="square" rtlCol="0">
            <a:spAutoFit/>
          </a:bodyPr>
          <a:lstStyle/>
          <a:p>
            <a:pPr algn="ctr"/>
            <a:r>
              <a:rPr lang="en-US" sz="2000" u="sng" dirty="0"/>
              <a:t>Condo Benefits</a:t>
            </a:r>
          </a:p>
          <a:p>
            <a:pPr algn="ctr"/>
            <a:endParaRPr lang="en-US" sz="2000" u="sng" dirty="0"/>
          </a:p>
          <a:p>
            <a:r>
              <a:rPr lang="en-US" sz="2000" dirty="0"/>
              <a:t>Insurance - often cheaper because association master policy covers the common elements</a:t>
            </a:r>
          </a:p>
          <a:p>
            <a:endParaRPr lang="en-US" sz="2000" dirty="0"/>
          </a:p>
          <a:p>
            <a:r>
              <a:rPr lang="en-US" sz="2000" dirty="0"/>
              <a:t>Amenities! </a:t>
            </a:r>
          </a:p>
          <a:p>
            <a:endParaRPr lang="en-US" sz="2000" dirty="0"/>
          </a:p>
          <a:p>
            <a:r>
              <a:rPr lang="en-US" sz="2000" dirty="0"/>
              <a:t>Some include utilities in their monthly assessment</a:t>
            </a:r>
          </a:p>
          <a:p>
            <a:endParaRPr lang="en-US" sz="2000" dirty="0"/>
          </a:p>
          <a:p>
            <a:r>
              <a:rPr lang="en-US" sz="2000" dirty="0"/>
              <a:t>Lower upkeep cost</a:t>
            </a:r>
          </a:p>
        </p:txBody>
      </p:sp>
      <p:pic>
        <p:nvPicPr>
          <p:cNvPr id="6" name="Picture 5" descr="Receptionist at front desk">
            <a:extLst>
              <a:ext uri="{FF2B5EF4-FFF2-40B4-BE49-F238E27FC236}">
                <a16:creationId xmlns:a16="http://schemas.microsoft.com/office/drawing/2014/main" id="{5B03EECA-A2A4-C02F-C84A-FD56FB447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08" y="2004968"/>
            <a:ext cx="4855478" cy="3236985"/>
          </a:xfrm>
          <a:prstGeom prst="rect">
            <a:avLst/>
          </a:prstGeom>
        </p:spPr>
      </p:pic>
    </p:spTree>
    <p:extLst>
      <p:ext uri="{BB962C8B-B14F-4D97-AF65-F5344CB8AC3E}">
        <p14:creationId xmlns:p14="http://schemas.microsoft.com/office/powerpoint/2010/main" val="29946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478172" y="1459684"/>
            <a:ext cx="11375472" cy="4616648"/>
          </a:xfrm>
          <a:prstGeom prst="rect">
            <a:avLst/>
          </a:prstGeom>
          <a:noFill/>
        </p:spPr>
        <p:txBody>
          <a:bodyPr wrap="square" rtlCol="0">
            <a:spAutoFit/>
          </a:bodyPr>
          <a:lstStyle/>
          <a:p>
            <a:r>
              <a:rPr lang="en-US" sz="1200" dirty="0"/>
              <a:t>Although more affordable remember there are additional expenses to consider:</a:t>
            </a:r>
          </a:p>
          <a:p>
            <a:endParaRPr lang="en-US" sz="1200" dirty="0"/>
          </a:p>
          <a:p>
            <a:r>
              <a:rPr lang="en-US" sz="1200" u="sng" dirty="0">
                <a:cs typeface="Calibri"/>
              </a:rPr>
              <a:t>Monthly Assessment:</a:t>
            </a:r>
            <a:r>
              <a:rPr lang="en-US" sz="1200" dirty="0">
                <a:cs typeface="Calibri"/>
              </a:rPr>
              <a:t> Also known as the HOA dues; this covers the cost and upkeep of common and limited elements, insurance, maintenance, concierge services, etc. The cost typically varies per unit based on square footage. </a:t>
            </a:r>
            <a:br>
              <a:rPr lang="en-US" sz="1200" dirty="0">
                <a:cs typeface="Calibri"/>
              </a:rPr>
            </a:br>
            <a:r>
              <a:rPr lang="en-US" sz="1200" dirty="0">
                <a:cs typeface="Calibri"/>
              </a:rPr>
              <a:t>*Be aware, it is common for this amount to increase year after year.* </a:t>
            </a:r>
          </a:p>
          <a:p>
            <a:endParaRPr lang="en-US" sz="1200" dirty="0">
              <a:cs typeface="Calibri"/>
            </a:endParaRPr>
          </a:p>
          <a:p>
            <a:r>
              <a:rPr lang="en-US" sz="1200" u="sng" dirty="0">
                <a:cs typeface="Calibri"/>
              </a:rPr>
              <a:t>Initiation Fee:</a:t>
            </a:r>
            <a:r>
              <a:rPr lang="en-US" sz="1200" dirty="0">
                <a:cs typeface="Calibri"/>
              </a:rPr>
              <a:t> A onetime cost to join the HOA. On occasion it is 2x the monthly assessment. </a:t>
            </a:r>
            <a:br>
              <a:rPr lang="en-US" sz="1200" dirty="0">
                <a:cs typeface="Calibri"/>
              </a:rPr>
            </a:br>
            <a:r>
              <a:rPr lang="en-US" sz="1200" dirty="0">
                <a:cs typeface="Calibri"/>
              </a:rPr>
              <a:t>($300/month assessment = $600 initiation fee.) </a:t>
            </a:r>
            <a:endParaRPr lang="en-US" sz="1200" dirty="0"/>
          </a:p>
          <a:p>
            <a:endParaRPr lang="en-US" sz="1200" dirty="0">
              <a:cs typeface="Calibri"/>
            </a:endParaRPr>
          </a:p>
          <a:p>
            <a:r>
              <a:rPr lang="en-US" sz="1200" u="sng" dirty="0">
                <a:cs typeface="Calibri"/>
              </a:rPr>
              <a:t>Capital Contribution:</a:t>
            </a:r>
            <a:r>
              <a:rPr lang="en-US" sz="1200" dirty="0">
                <a:cs typeface="Calibri"/>
              </a:rPr>
              <a:t> A onetime cost when joining the HOA. Also known as a reserve fund for the community. Often will be used for major building repairs/upgrade. Not all condos have this fee. Examples of what CC would cover: new roof, exterior paint, pool remodel, etc. </a:t>
            </a:r>
          </a:p>
          <a:p>
            <a:endParaRPr lang="en-US" sz="1200" dirty="0">
              <a:cs typeface="Calibri"/>
            </a:endParaRPr>
          </a:p>
          <a:p>
            <a:r>
              <a:rPr lang="en-US" sz="1200" u="sng" dirty="0">
                <a:cs typeface="Calibri"/>
              </a:rPr>
              <a:t>Move In/Move Out Fee:</a:t>
            </a:r>
            <a:r>
              <a:rPr lang="en-US" sz="1200" dirty="0">
                <a:cs typeface="Calibri"/>
              </a:rPr>
              <a:t> A cost for when moving into and out of the community. Sometimes this is refundable. This can be used to reserve the elevator, concierge assistance, damage deposit, etc. </a:t>
            </a:r>
            <a:endParaRPr lang="en-US" sz="1200" dirty="0">
              <a:ea typeface="+mn-lt"/>
              <a:cs typeface="+mn-lt"/>
            </a:endParaRPr>
          </a:p>
          <a:p>
            <a:endParaRPr lang="en-US" sz="1200" dirty="0">
              <a:cs typeface="Calibri"/>
            </a:endParaRPr>
          </a:p>
          <a:p>
            <a:r>
              <a:rPr lang="en-US" sz="1200" u="sng" dirty="0">
                <a:cs typeface="Calibri"/>
              </a:rPr>
              <a:t>Special Assessment:</a:t>
            </a:r>
            <a:r>
              <a:rPr lang="en-US" sz="1200" dirty="0">
                <a:cs typeface="Calibri"/>
              </a:rPr>
              <a:t> Paid by all owners at the time of assessment being approved. Typically voted on by the community for repairs/updates to common areas. At times it will be a lump sum; others it will be paid over a certain timeframe. </a:t>
            </a:r>
            <a:br>
              <a:rPr lang="en-US" sz="1600" dirty="0"/>
            </a:br>
            <a:r>
              <a:rPr lang="en-US" sz="1200" dirty="0">
                <a:cs typeface="Calibri"/>
              </a:rPr>
              <a:t>Ex – new roof, updated key fob system, hallway remodel, etc. </a:t>
            </a:r>
          </a:p>
          <a:p>
            <a:endParaRPr lang="en-US" sz="1200" dirty="0">
              <a:cs typeface="Calibri"/>
            </a:endParaRPr>
          </a:p>
          <a:p>
            <a:r>
              <a:rPr lang="en-US" sz="1200" u="sng" dirty="0">
                <a:cs typeface="Calibri"/>
              </a:rPr>
              <a:t>Account Statement/Clearance Letter</a:t>
            </a:r>
            <a:r>
              <a:rPr lang="en-US" sz="1200" dirty="0">
                <a:cs typeface="Calibri"/>
              </a:rPr>
              <a:t>: A letter the HOA provides to the closing attorney to show what is due at closing. Typically, there is a cost to receive this letter. According to the CAD – the seller pays this cost. </a:t>
            </a:r>
          </a:p>
          <a:p>
            <a:endParaRPr lang="en-US" sz="1200" dirty="0">
              <a:cs typeface="Calibri"/>
            </a:endParaRPr>
          </a:p>
          <a:p>
            <a:r>
              <a:rPr lang="en-US" sz="1200" u="sng" dirty="0">
                <a:cs typeface="Calibri"/>
              </a:rPr>
              <a:t>Miscellaneous: </a:t>
            </a:r>
            <a:r>
              <a:rPr lang="en-US" sz="1200" dirty="0">
                <a:cs typeface="Calibri"/>
              </a:rPr>
              <a:t>A condo owner can also expect to pay for Building Fobs, Keys, Mailbox Keys, Pool Cards, etc.</a:t>
            </a:r>
          </a:p>
          <a:p>
            <a:endParaRPr lang="en-US" dirty="0"/>
          </a:p>
        </p:txBody>
      </p:sp>
    </p:spTree>
    <p:extLst>
      <p:ext uri="{BB962C8B-B14F-4D97-AF65-F5344CB8AC3E}">
        <p14:creationId xmlns:p14="http://schemas.microsoft.com/office/powerpoint/2010/main" val="134538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Condos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897622" y="1459684"/>
            <a:ext cx="10494628" cy="738664"/>
          </a:xfrm>
          <a:prstGeom prst="rect">
            <a:avLst/>
          </a:prstGeom>
          <a:noFill/>
        </p:spPr>
        <p:txBody>
          <a:bodyPr wrap="square" rtlCol="0">
            <a:spAutoFit/>
          </a:bodyPr>
          <a:lstStyle/>
          <a:p>
            <a:endParaRPr lang="en-US" sz="1200" dirty="0">
              <a:solidFill>
                <a:srgbClr val="375F7A"/>
              </a:solidFill>
              <a:latin typeface="Arquitecta Medium"/>
              <a:cs typeface="Calibri"/>
            </a:endParaRPr>
          </a:p>
          <a:p>
            <a:endParaRPr lang="en-US" sz="1200" dirty="0">
              <a:solidFill>
                <a:srgbClr val="375F7A"/>
              </a:solidFill>
              <a:latin typeface="Arquitecta Medium"/>
              <a:cs typeface="Calibri"/>
            </a:endParaRPr>
          </a:p>
          <a:p>
            <a:endParaRPr lang="en-US" dirty="0"/>
          </a:p>
        </p:txBody>
      </p:sp>
      <p:pic>
        <p:nvPicPr>
          <p:cNvPr id="4" name="Picture 5" descr="Table&#10;&#10;Description automatically generated">
            <a:extLst>
              <a:ext uri="{FF2B5EF4-FFF2-40B4-BE49-F238E27FC236}">
                <a16:creationId xmlns:a16="http://schemas.microsoft.com/office/drawing/2014/main" id="{302623BA-7B02-5473-01BD-6DD009155005}"/>
              </a:ext>
            </a:extLst>
          </p:cNvPr>
          <p:cNvPicPr>
            <a:picLocks noChangeAspect="1"/>
          </p:cNvPicPr>
          <p:nvPr/>
        </p:nvPicPr>
        <p:blipFill rotWithShape="1">
          <a:blip r:embed="rId3"/>
          <a:srcRect t="7407" r="105" b="4553"/>
          <a:stretch/>
        </p:blipFill>
        <p:spPr>
          <a:xfrm>
            <a:off x="3144643" y="1324934"/>
            <a:ext cx="5902713" cy="4856015"/>
          </a:xfrm>
          <a:prstGeom prst="rect">
            <a:avLst/>
          </a:prstGeom>
        </p:spPr>
      </p:pic>
    </p:spTree>
    <p:extLst>
      <p:ext uri="{BB962C8B-B14F-4D97-AF65-F5344CB8AC3E}">
        <p14:creationId xmlns:p14="http://schemas.microsoft.com/office/powerpoint/2010/main" val="3147365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Short-Term Rentals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5AD6C4-AE2E-5D1B-5E28-088369E5E698}"/>
              </a:ext>
            </a:extLst>
          </p:cNvPr>
          <p:cNvSpPr txBox="1"/>
          <p:nvPr/>
        </p:nvSpPr>
        <p:spPr>
          <a:xfrm>
            <a:off x="897622" y="1459684"/>
            <a:ext cx="10494628" cy="738664"/>
          </a:xfrm>
          <a:prstGeom prst="rect">
            <a:avLst/>
          </a:prstGeom>
          <a:noFill/>
        </p:spPr>
        <p:txBody>
          <a:bodyPr wrap="square" rtlCol="0">
            <a:spAutoFit/>
          </a:bodyPr>
          <a:lstStyle/>
          <a:p>
            <a:endParaRPr lang="en-US" sz="1200" dirty="0">
              <a:solidFill>
                <a:srgbClr val="375F7A"/>
              </a:solidFill>
              <a:latin typeface="Arquitecta Medium"/>
              <a:cs typeface="Calibri"/>
            </a:endParaRPr>
          </a:p>
          <a:p>
            <a:endParaRPr lang="en-US" sz="1200" dirty="0">
              <a:solidFill>
                <a:srgbClr val="375F7A"/>
              </a:solidFill>
              <a:latin typeface="Arquitecta Medium"/>
              <a:cs typeface="Calibri"/>
            </a:endParaRPr>
          </a:p>
          <a:p>
            <a:endParaRPr lang="en-US" dirty="0"/>
          </a:p>
        </p:txBody>
      </p:sp>
      <p:sp>
        <p:nvSpPr>
          <p:cNvPr id="6" name="TextBox 5">
            <a:extLst>
              <a:ext uri="{FF2B5EF4-FFF2-40B4-BE49-F238E27FC236}">
                <a16:creationId xmlns:a16="http://schemas.microsoft.com/office/drawing/2014/main" id="{12BA6C6E-B6D0-C4E1-517D-19EB485045F4}"/>
              </a:ext>
            </a:extLst>
          </p:cNvPr>
          <p:cNvSpPr txBox="1"/>
          <p:nvPr/>
        </p:nvSpPr>
        <p:spPr>
          <a:xfrm>
            <a:off x="184914" y="1997839"/>
            <a:ext cx="4725745" cy="2862322"/>
          </a:xfrm>
          <a:prstGeom prst="rect">
            <a:avLst/>
          </a:prstGeom>
          <a:noFill/>
        </p:spPr>
        <p:txBody>
          <a:bodyPr wrap="square" rtlCol="0">
            <a:spAutoFit/>
          </a:bodyPr>
          <a:lstStyle/>
          <a:p>
            <a:r>
              <a:rPr lang="en-US" sz="2000" dirty="0"/>
              <a:t>If your buyer wants to purchase property for short-term rental (i.e. Airbnb) check HOA restrictions. </a:t>
            </a:r>
          </a:p>
          <a:p>
            <a:endParaRPr lang="en-US" sz="2000" dirty="0"/>
          </a:p>
          <a:p>
            <a:r>
              <a:rPr lang="en-US" sz="2000" dirty="0"/>
              <a:t>Most jurisdictions now have regulations in place limiting short-term rentals. Even if they are allowed there may be special licenses or permits to apply for, regulations on the type of rental allowed, etc.   </a:t>
            </a:r>
          </a:p>
        </p:txBody>
      </p:sp>
      <p:pic>
        <p:nvPicPr>
          <p:cNvPr id="9" name="Picture 8" descr="House with front lawn and garage">
            <a:extLst>
              <a:ext uri="{FF2B5EF4-FFF2-40B4-BE49-F238E27FC236}">
                <a16:creationId xmlns:a16="http://schemas.microsoft.com/office/drawing/2014/main" id="{72E2AADD-535F-80CA-ED82-3FAC215DC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136" y="1469117"/>
            <a:ext cx="6687478" cy="4457442"/>
          </a:xfrm>
          <a:prstGeom prst="rect">
            <a:avLst/>
          </a:prstGeom>
        </p:spPr>
      </p:pic>
    </p:spTree>
    <p:extLst>
      <p:ext uri="{BB962C8B-B14F-4D97-AF65-F5344CB8AC3E}">
        <p14:creationId xmlns:p14="http://schemas.microsoft.com/office/powerpoint/2010/main" val="35454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Buyer and Seller Source of Funds and Finances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93615" y="1052216"/>
            <a:ext cx="11459361"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Contingencies and Source of Funds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33850" y="1052216"/>
            <a:ext cx="969767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361AB4-0A48-D98A-30DE-5B193510C07D}"/>
              </a:ext>
            </a:extLst>
          </p:cNvPr>
          <p:cNvSpPr txBox="1"/>
          <p:nvPr/>
        </p:nvSpPr>
        <p:spPr>
          <a:xfrm>
            <a:off x="588628" y="1500616"/>
            <a:ext cx="11014744" cy="2246769"/>
          </a:xfrm>
          <a:prstGeom prst="rect">
            <a:avLst/>
          </a:prstGeom>
          <a:noFill/>
        </p:spPr>
        <p:txBody>
          <a:bodyPr wrap="square" rtlCol="0">
            <a:spAutoFit/>
          </a:bodyPr>
          <a:lstStyle/>
          <a:p>
            <a:r>
              <a:rPr lang="en-US" sz="2000" dirty="0"/>
              <a:t>Remember these are contingencies meaning if the conditions aren’t met the parties have the right to terminate. </a:t>
            </a:r>
          </a:p>
          <a:p>
            <a:endParaRPr lang="en-US" sz="2000" dirty="0"/>
          </a:p>
          <a:p>
            <a:r>
              <a:rPr lang="en-US" sz="2000" i="1" dirty="0"/>
              <a:t>Black’s Law Dictionary 2nd Ed. </a:t>
            </a:r>
            <a:r>
              <a:rPr lang="en-US" sz="2000" dirty="0"/>
              <a:t>defines contingency as: “An event that may or may not happen, a doubtful or uncertain future event.  The quality of being contingent.  A fortuitous event, which comes without design, foresight, or expectation.  A contingent expense must be deemed to be an expense depending upon some future uncertain event.” </a:t>
            </a:r>
            <a:endParaRPr lang="en-US" sz="2000" i="1" dirty="0"/>
          </a:p>
        </p:txBody>
      </p:sp>
      <p:pic>
        <p:nvPicPr>
          <p:cNvPr id="3" name="Picture 2" descr="A picture containing text&#10;&#10;Description automatically generated">
            <a:extLst>
              <a:ext uri="{FF2B5EF4-FFF2-40B4-BE49-F238E27FC236}">
                <a16:creationId xmlns:a16="http://schemas.microsoft.com/office/drawing/2014/main" id="{B056F1EA-6C4F-39EC-DBC6-A9379840E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206" y="3819778"/>
            <a:ext cx="3009588" cy="2062347"/>
          </a:xfrm>
          <a:prstGeom prst="rect">
            <a:avLst/>
          </a:prstGeom>
        </p:spPr>
      </p:pic>
    </p:spTree>
    <p:extLst>
      <p:ext uri="{BB962C8B-B14F-4D97-AF65-F5344CB8AC3E}">
        <p14:creationId xmlns:p14="http://schemas.microsoft.com/office/powerpoint/2010/main" val="427901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rmAutofit/>
          </a:bodyPr>
          <a:lstStyle/>
          <a:p>
            <a:pPr algn="ctr"/>
            <a:r>
              <a:rPr lang="en-US" sz="4800" b="1" spc="150" dirty="0">
                <a:solidFill>
                  <a:srgbClr val="663300"/>
                </a:solidFill>
                <a:latin typeface="Arial Black" panose="020B0A04020102020204" pitchFamily="34" charset="0"/>
                <a:cs typeface="Helvetica" panose="020B0604020202020204" pitchFamily="34" charset="0"/>
              </a:rPr>
              <a:t>Who is your Seller?</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4A9E9AC-CD87-4853-8670-14D3EEDB4379}"/>
              </a:ext>
            </a:extLst>
          </p:cNvPr>
          <p:cNvSpPr txBox="1"/>
          <p:nvPr/>
        </p:nvSpPr>
        <p:spPr>
          <a:xfrm>
            <a:off x="1031846" y="1468073"/>
            <a:ext cx="9957732" cy="3416320"/>
          </a:xfrm>
          <a:prstGeom prst="rect">
            <a:avLst/>
          </a:prstGeom>
          <a:noFill/>
        </p:spPr>
        <p:txBody>
          <a:bodyPr wrap="square" rtlCol="0">
            <a:spAutoFit/>
          </a:bodyPr>
          <a:lstStyle/>
          <a:p>
            <a:r>
              <a:rPr lang="en-US" sz="2400" dirty="0"/>
              <a:t>Homeowner’s who would typically be looking to move may be hesitant to list their current home.  The source of a lot of listings will come from those who really need to sell.  This may include but is not limited to: </a:t>
            </a:r>
          </a:p>
          <a:p>
            <a:endParaRPr lang="en-US" sz="2400" dirty="0"/>
          </a:p>
          <a:p>
            <a:pPr marL="285750" indent="-285750">
              <a:buFont typeface="Arial" panose="020B0604020202020204" pitchFamily="34" charset="0"/>
              <a:buChar char="•"/>
            </a:pPr>
            <a:r>
              <a:rPr lang="en-US" sz="2400" dirty="0"/>
              <a:t>Estates </a:t>
            </a:r>
          </a:p>
          <a:p>
            <a:pPr marL="285750" indent="-285750">
              <a:buFont typeface="Arial" panose="020B0604020202020204" pitchFamily="34" charset="0"/>
              <a:buChar char="•"/>
            </a:pPr>
            <a:r>
              <a:rPr lang="en-US" sz="2400" dirty="0"/>
              <a:t>Divorced Parties </a:t>
            </a:r>
          </a:p>
          <a:p>
            <a:pPr marL="285750" indent="-285750">
              <a:buFont typeface="Arial" panose="020B0604020202020204" pitchFamily="34" charset="0"/>
              <a:buChar char="•"/>
            </a:pPr>
            <a:r>
              <a:rPr lang="en-US" sz="2400" dirty="0"/>
              <a:t>RELO </a:t>
            </a:r>
          </a:p>
          <a:p>
            <a:pPr marL="285750" indent="-285750">
              <a:buFont typeface="Arial" panose="020B0604020202020204" pitchFamily="34" charset="0"/>
              <a:buChar char="•"/>
            </a:pPr>
            <a:r>
              <a:rPr lang="en-US" sz="2400" dirty="0"/>
              <a:t>Builders </a:t>
            </a:r>
          </a:p>
          <a:p>
            <a:pPr marL="285750" indent="-285750">
              <a:buFont typeface="Arial" panose="020B0604020202020204" pitchFamily="34" charset="0"/>
              <a:buChar char="•"/>
            </a:pPr>
            <a:r>
              <a:rPr lang="en-US" sz="2400" dirty="0"/>
              <a:t>Condo Owners </a:t>
            </a:r>
          </a:p>
        </p:txBody>
      </p:sp>
    </p:spTree>
    <p:extLst>
      <p:ext uri="{BB962C8B-B14F-4D97-AF65-F5344CB8AC3E}">
        <p14:creationId xmlns:p14="http://schemas.microsoft.com/office/powerpoint/2010/main" val="2125854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Contingencies and Source of Funds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33850" y="1052216"/>
            <a:ext cx="969767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4E28998-3AE1-B2AD-20F0-744D1677E906}"/>
              </a:ext>
            </a:extLst>
          </p:cNvPr>
          <p:cNvSpPr txBox="1"/>
          <p:nvPr/>
        </p:nvSpPr>
        <p:spPr>
          <a:xfrm>
            <a:off x="564508" y="1323625"/>
            <a:ext cx="11272357" cy="4247317"/>
          </a:xfrm>
          <a:prstGeom prst="rect">
            <a:avLst/>
          </a:prstGeom>
          <a:noFill/>
        </p:spPr>
        <p:txBody>
          <a:bodyPr wrap="square" rtlCol="0">
            <a:spAutoFit/>
          </a:bodyPr>
          <a:lstStyle/>
          <a:p>
            <a:r>
              <a:rPr lang="en-US" u="sng" dirty="0"/>
              <a:t>Verification of Funds in the No Financing Contingency (F401) </a:t>
            </a:r>
          </a:p>
          <a:p>
            <a:endParaRPr lang="en-US" dirty="0"/>
          </a:p>
          <a:p>
            <a:r>
              <a:rPr lang="en-US" dirty="0"/>
              <a:t>Check the date on the source of funds – it must be dated subsequent to the binding agreement date or if providing a statement it must be for the regular time period for the period immediately before the binding agreement date </a:t>
            </a:r>
          </a:p>
          <a:p>
            <a:endParaRPr lang="en-US" dirty="0"/>
          </a:p>
          <a:p>
            <a:r>
              <a:rPr lang="en-US" dirty="0"/>
              <a:t>Remember stocks are not liquid funds and their value is subject to change from biding agreement date until closing. </a:t>
            </a:r>
          </a:p>
          <a:p>
            <a:endParaRPr lang="en-US" dirty="0"/>
          </a:p>
          <a:p>
            <a:r>
              <a:rPr lang="en-US" dirty="0"/>
              <a:t>Cryptocurrency is very volatile and not a good source of funds. </a:t>
            </a:r>
          </a:p>
          <a:p>
            <a:endParaRPr lang="en-US" dirty="0"/>
          </a:p>
          <a:p>
            <a:r>
              <a:rPr lang="en-US" dirty="0"/>
              <a:t>Verification of funds must be in US Dollars. </a:t>
            </a:r>
          </a:p>
          <a:p>
            <a:endParaRPr lang="en-US" dirty="0"/>
          </a:p>
          <a:p>
            <a:r>
              <a:rPr lang="en-US" dirty="0"/>
              <a:t>Your buyer must be willing to liquidated their stocks or bonds to purchase the property. </a:t>
            </a:r>
          </a:p>
          <a:p>
            <a:endParaRPr lang="en-US" dirty="0"/>
          </a:p>
          <a:p>
            <a:r>
              <a:rPr lang="en-US" dirty="0"/>
              <a:t>The buyer should talk to their financial advisor to discuss the timeline for liquidating and the associated tax consequences. </a:t>
            </a:r>
          </a:p>
        </p:txBody>
      </p:sp>
    </p:spTree>
    <p:extLst>
      <p:ext uri="{BB962C8B-B14F-4D97-AF65-F5344CB8AC3E}">
        <p14:creationId xmlns:p14="http://schemas.microsoft.com/office/powerpoint/2010/main" val="3561034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Contingencies and Source of Funds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33850" y="1052216"/>
            <a:ext cx="969767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CAA3D2-247B-D1D0-69B6-77709B4A65E4}"/>
              </a:ext>
            </a:extLst>
          </p:cNvPr>
          <p:cNvSpPr txBox="1"/>
          <p:nvPr/>
        </p:nvSpPr>
        <p:spPr>
          <a:xfrm>
            <a:off x="363524" y="1536700"/>
            <a:ext cx="4183310" cy="5078313"/>
          </a:xfrm>
          <a:prstGeom prst="rect">
            <a:avLst/>
          </a:prstGeom>
          <a:noFill/>
        </p:spPr>
        <p:txBody>
          <a:bodyPr wrap="square" rtlCol="0">
            <a:spAutoFit/>
          </a:bodyPr>
          <a:lstStyle/>
          <a:p>
            <a:r>
              <a:rPr lang="en-US" u="sng" dirty="0"/>
              <a:t>Conventional Loan Contingency (F404) </a:t>
            </a:r>
            <a:endParaRPr lang="en-US" dirty="0"/>
          </a:p>
          <a:p>
            <a:endParaRPr lang="en-US" dirty="0"/>
          </a:p>
          <a:p>
            <a:r>
              <a:rPr lang="en-US" dirty="0"/>
              <a:t>Buyer may apply for any conventional loan, but the contract is contingent only on the loan described in section 1. </a:t>
            </a:r>
          </a:p>
          <a:p>
            <a:endParaRPr lang="en-US" dirty="0"/>
          </a:p>
          <a:p>
            <a:r>
              <a:rPr lang="en-US" dirty="0"/>
              <a:t>Must notify the seller of loan denial during the contingency period but buyer has 7 days to provide the loan denial letter – this is true even if the 7 days is outside of the contingency period. </a:t>
            </a:r>
          </a:p>
          <a:p>
            <a:endParaRPr lang="en-US" dirty="0"/>
          </a:p>
          <a:p>
            <a:r>
              <a:rPr lang="en-US" dirty="0"/>
              <a:t>If the buyer qualifies for a loan but that loan has less favorable terms than the terms outlined – no matter how small that difference is the buyer could terminate. </a:t>
            </a:r>
          </a:p>
          <a:p>
            <a:endParaRPr lang="en-US" dirty="0"/>
          </a:p>
          <a:p>
            <a:endParaRPr lang="en-US" dirty="0"/>
          </a:p>
        </p:txBody>
      </p:sp>
      <p:pic>
        <p:nvPicPr>
          <p:cNvPr id="6" name="Picture 5" descr="Diagram&#10;&#10;Description automatically generated">
            <a:extLst>
              <a:ext uri="{FF2B5EF4-FFF2-40B4-BE49-F238E27FC236}">
                <a16:creationId xmlns:a16="http://schemas.microsoft.com/office/drawing/2014/main" id="{8BC58CC6-6BA3-1657-56D3-7AC2603A5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146" y="1263983"/>
            <a:ext cx="7200331" cy="4695010"/>
          </a:xfrm>
          <a:prstGeom prst="rect">
            <a:avLst/>
          </a:prstGeom>
        </p:spPr>
      </p:pic>
    </p:spTree>
    <p:extLst>
      <p:ext uri="{BB962C8B-B14F-4D97-AF65-F5344CB8AC3E}">
        <p14:creationId xmlns:p14="http://schemas.microsoft.com/office/powerpoint/2010/main" val="1857866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5501" y="-629"/>
            <a:ext cx="12116499"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What Happens When You Assume (Loans)?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27171" y="1052216"/>
            <a:ext cx="11694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704675" y="1619075"/>
            <a:ext cx="11148969" cy="3477875"/>
          </a:xfrm>
          <a:prstGeom prst="rect">
            <a:avLst/>
          </a:prstGeom>
          <a:noFill/>
        </p:spPr>
        <p:txBody>
          <a:bodyPr wrap="square" rtlCol="0">
            <a:spAutoFit/>
          </a:bodyPr>
          <a:lstStyle/>
          <a:p>
            <a:r>
              <a:rPr lang="en-US" sz="2000" dirty="0"/>
              <a:t>An assumable loan it is a great marketing feature! With rising interest rates, buyers are hesitant to be locked into higher payments.  However, assuming an existing loan is a way to combat these fears! </a:t>
            </a:r>
          </a:p>
          <a:p>
            <a:endParaRPr lang="en-US" sz="2000" dirty="0"/>
          </a:p>
          <a:p>
            <a:r>
              <a:rPr lang="en-US" sz="2000" dirty="0"/>
              <a:t>If a property has an assumable loan with a low rate it is attractive to potential buyers.  </a:t>
            </a:r>
          </a:p>
          <a:p>
            <a:endParaRPr lang="en-US" sz="2000" dirty="0"/>
          </a:p>
          <a:p>
            <a:r>
              <a:rPr lang="en-US" sz="2000" dirty="0"/>
              <a:t>Buyer takes on the original mortgage terms – the buyer will need to cover the difference for the equity with another loan or cash.  HELOCS are commonly used to cover this difference.  </a:t>
            </a:r>
          </a:p>
          <a:p>
            <a:endParaRPr lang="en-US" sz="2000" dirty="0"/>
          </a:p>
          <a:p>
            <a:r>
              <a:rPr lang="en-US" sz="2000" dirty="0"/>
              <a:t>Sellers should never agree to an assumption unless they are released from all financial responsibility for the mortgage (this is called Novation) – this means the buyer will need to go through underwriting with the seller’s mortgage company.  </a:t>
            </a:r>
          </a:p>
        </p:txBody>
      </p:sp>
    </p:spTree>
    <p:extLst>
      <p:ext uri="{BB962C8B-B14F-4D97-AF65-F5344CB8AC3E}">
        <p14:creationId xmlns:p14="http://schemas.microsoft.com/office/powerpoint/2010/main" val="2167986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75501" y="-629"/>
            <a:ext cx="12116499"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How Do Loan Assumptions Work?</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327171" y="1052216"/>
            <a:ext cx="11694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704675" y="1619075"/>
            <a:ext cx="11148969" cy="3046988"/>
          </a:xfrm>
          <a:prstGeom prst="rect">
            <a:avLst/>
          </a:prstGeom>
          <a:noFill/>
        </p:spPr>
        <p:txBody>
          <a:bodyPr wrap="square" rtlCol="0">
            <a:spAutoFit/>
          </a:bodyPr>
          <a:lstStyle/>
          <a:p>
            <a:r>
              <a:rPr lang="en-US" sz="2400" dirty="0"/>
              <a:t>The buyer takes title to the property the same as they would in any traditional closing. </a:t>
            </a:r>
          </a:p>
          <a:p>
            <a:endParaRPr lang="en-US" sz="2400" dirty="0"/>
          </a:p>
          <a:p>
            <a:r>
              <a:rPr lang="en-US" sz="2400" dirty="0"/>
              <a:t>Seller signs the limited warranty deed and receives their proceeds after closing. </a:t>
            </a:r>
          </a:p>
          <a:p>
            <a:endParaRPr lang="en-US" sz="2400" dirty="0"/>
          </a:p>
          <a:p>
            <a:r>
              <a:rPr lang="en-US" sz="2400" dirty="0"/>
              <a:t>The difference is that the buyer is taking over the seller’s existing loan, rather than applying for a new one.</a:t>
            </a:r>
          </a:p>
          <a:p>
            <a:endParaRPr lang="en-US" sz="2400" dirty="0"/>
          </a:p>
          <a:p>
            <a:r>
              <a:rPr lang="en-US" sz="2400" dirty="0"/>
              <a:t>	The buyer adopts the outstanding principal balance, interest rate, terms, etc. </a:t>
            </a:r>
          </a:p>
        </p:txBody>
      </p:sp>
    </p:spTree>
    <p:extLst>
      <p:ext uri="{BB962C8B-B14F-4D97-AF65-F5344CB8AC3E}">
        <p14:creationId xmlns:p14="http://schemas.microsoft.com/office/powerpoint/2010/main" val="3058523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Assumable Loans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180788" y="1387050"/>
            <a:ext cx="11148969" cy="4524315"/>
          </a:xfrm>
          <a:prstGeom prst="rect">
            <a:avLst/>
          </a:prstGeom>
          <a:noFill/>
        </p:spPr>
        <p:txBody>
          <a:bodyPr wrap="square" rtlCol="0">
            <a:spAutoFit/>
          </a:bodyPr>
          <a:lstStyle/>
          <a:p>
            <a:r>
              <a:rPr lang="en-US" sz="2400" dirty="0"/>
              <a:t>Can my loan be assumed? </a:t>
            </a:r>
          </a:p>
          <a:p>
            <a:endParaRPr lang="en-US" sz="2000" dirty="0"/>
          </a:p>
          <a:p>
            <a:pPr marL="342900" indent="-342900">
              <a:buAutoNum type="arabicPeriod"/>
            </a:pPr>
            <a:r>
              <a:rPr lang="en-US" sz="2000" dirty="0"/>
              <a:t>Conventional Loans: most have a due-on-sale clause and are not assumable.  Some conventional ARMs may be assumable provided you don’t convert to a fixed rate; </a:t>
            </a:r>
          </a:p>
          <a:p>
            <a:pPr marL="342900" indent="-342900">
              <a:buAutoNum type="arabicPeriod"/>
            </a:pPr>
            <a:endParaRPr lang="en-US" sz="2000" dirty="0"/>
          </a:p>
          <a:p>
            <a:pPr marL="342900" indent="-342900">
              <a:buAutoNum type="arabicPeriod"/>
            </a:pPr>
            <a:r>
              <a:rPr lang="en-US" sz="2000" dirty="0"/>
              <a:t>FHA loans: generally assumable with lender approval;</a:t>
            </a:r>
          </a:p>
          <a:p>
            <a:pPr marL="342900" indent="-342900">
              <a:buAutoNum type="arabicPeriod"/>
            </a:pPr>
            <a:endParaRPr lang="en-US" sz="2000" dirty="0"/>
          </a:p>
          <a:p>
            <a:pPr marL="342900" indent="-342900">
              <a:buAutoNum type="arabicPeriod"/>
            </a:pPr>
            <a:r>
              <a:rPr lang="en-US" sz="2000" dirty="0"/>
              <a:t>VA loans: assumable with lender approval BUT VA </a:t>
            </a:r>
          </a:p>
          <a:p>
            <a:r>
              <a:rPr lang="en-US" sz="2000" dirty="0"/>
              <a:t>	entitlement is not available to the seller until </a:t>
            </a:r>
          </a:p>
          <a:p>
            <a:r>
              <a:rPr lang="en-US" sz="2000" dirty="0"/>
              <a:t>	the loan is paid off UNLESS the loan is assumed </a:t>
            </a:r>
          </a:p>
          <a:p>
            <a:r>
              <a:rPr lang="en-US" sz="2000" dirty="0"/>
              <a:t>	by another eligible veteran; </a:t>
            </a:r>
          </a:p>
          <a:p>
            <a:pPr marL="342900" indent="-342900">
              <a:buAutoNum type="arabicPeriod"/>
            </a:pPr>
            <a:endParaRPr lang="en-US" sz="2000" dirty="0"/>
          </a:p>
          <a:p>
            <a:pPr marL="457200" indent="-457200">
              <a:buFont typeface="+mj-lt"/>
              <a:buAutoNum type="arabicPeriod" startAt="4"/>
            </a:pPr>
            <a:r>
              <a:rPr lang="en-US" sz="2000" dirty="0"/>
              <a:t>USDA: assumable but usually requires a new rate </a:t>
            </a:r>
          </a:p>
          <a:p>
            <a:r>
              <a:rPr lang="en-US" sz="2000" dirty="0"/>
              <a:t>	and term</a:t>
            </a:r>
          </a:p>
        </p:txBody>
      </p:sp>
      <p:pic>
        <p:nvPicPr>
          <p:cNvPr id="1028" name="Picture 4" descr="So You're Telling Me There's a Chance?!&quot;">
            <a:extLst>
              <a:ext uri="{FF2B5EF4-FFF2-40B4-BE49-F238E27FC236}">
                <a16:creationId xmlns:a16="http://schemas.microsoft.com/office/drawing/2014/main" id="{83B97C1D-994E-B003-F4CF-C8E6DB1B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663" y="2898675"/>
            <a:ext cx="5035094" cy="266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755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What About the Equity?</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180788" y="1387050"/>
            <a:ext cx="11148969" cy="2677656"/>
          </a:xfrm>
          <a:prstGeom prst="rect">
            <a:avLst/>
          </a:prstGeom>
          <a:noFill/>
        </p:spPr>
        <p:txBody>
          <a:bodyPr wrap="square" rtlCol="0">
            <a:spAutoFit/>
          </a:bodyPr>
          <a:lstStyle/>
          <a:p>
            <a:r>
              <a:rPr lang="en-US" sz="2400" dirty="0"/>
              <a:t>Although the buyer is assuming the loan they must still cover the seller’s equity at closing. </a:t>
            </a:r>
          </a:p>
          <a:p>
            <a:r>
              <a:rPr lang="en-US" sz="2400" dirty="0"/>
              <a:t>	i.e. If there is a $600K property with a $450K loan balance, buyer would have the 	cover the $150K “gap” </a:t>
            </a:r>
          </a:p>
          <a:p>
            <a:endParaRPr lang="en-US" sz="2400" dirty="0"/>
          </a:p>
          <a:p>
            <a:r>
              <a:rPr lang="en-US" sz="2400" dirty="0"/>
              <a:t>Buyer can apply for a second loan to cover the gap.  Although this second loan will be at a higher rate, it will be on a much lower principal balance. </a:t>
            </a:r>
            <a:endParaRPr lang="en-US" sz="2000" dirty="0"/>
          </a:p>
        </p:txBody>
      </p:sp>
    </p:spTree>
    <p:extLst>
      <p:ext uri="{BB962C8B-B14F-4D97-AF65-F5344CB8AC3E}">
        <p14:creationId xmlns:p14="http://schemas.microsoft.com/office/powerpoint/2010/main" val="2123772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Pros and Cons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F6CC5E2-8F2A-94FA-0E89-24C0A75F3B7C}"/>
              </a:ext>
            </a:extLst>
          </p:cNvPr>
          <p:cNvSpPr txBox="1"/>
          <p:nvPr/>
        </p:nvSpPr>
        <p:spPr>
          <a:xfrm>
            <a:off x="205955" y="1073120"/>
            <a:ext cx="11148969" cy="5324535"/>
          </a:xfrm>
          <a:prstGeom prst="rect">
            <a:avLst/>
          </a:prstGeom>
          <a:noFill/>
        </p:spPr>
        <p:txBody>
          <a:bodyPr wrap="square" rtlCol="0">
            <a:spAutoFit/>
          </a:bodyPr>
          <a:lstStyle/>
          <a:p>
            <a:r>
              <a:rPr lang="en-US" sz="2000" u="sng" dirty="0"/>
              <a:t>Pros </a:t>
            </a:r>
          </a:p>
          <a:p>
            <a:pPr marL="457200" indent="-457200">
              <a:buFont typeface="+mj-lt"/>
              <a:buAutoNum type="arabicPeriod"/>
            </a:pPr>
            <a:r>
              <a:rPr lang="en-US" sz="2000" dirty="0"/>
              <a:t>Makes lower interest rates available to the buyer; </a:t>
            </a:r>
          </a:p>
          <a:p>
            <a:pPr marL="457200" indent="-457200">
              <a:buFont typeface="+mj-lt"/>
              <a:buAutoNum type="arabicPeriod"/>
            </a:pPr>
            <a:endParaRPr lang="en-US" sz="2000" dirty="0"/>
          </a:p>
          <a:p>
            <a:pPr marL="457200" indent="-457200">
              <a:buFont typeface="+mj-lt"/>
              <a:buAutoNum type="arabicPeriod"/>
            </a:pPr>
            <a:r>
              <a:rPr lang="en-US" sz="2000" dirty="0"/>
              <a:t>Allows a seller to market the property with a variety of financing options; </a:t>
            </a:r>
          </a:p>
          <a:p>
            <a:pPr marL="457200" indent="-457200">
              <a:buFont typeface="+mj-lt"/>
              <a:buAutoNum type="arabicPeriod"/>
            </a:pPr>
            <a:endParaRPr lang="en-US" sz="2000" dirty="0"/>
          </a:p>
          <a:p>
            <a:pPr marL="457200" indent="-457200">
              <a:buFont typeface="+mj-lt"/>
              <a:buAutoNum type="arabicPeriod"/>
            </a:pPr>
            <a:r>
              <a:rPr lang="en-US" sz="2000" dirty="0"/>
              <a:t>While most sellers shield away from seller financing a loan assumption removes any of their obligations concerning the property; </a:t>
            </a:r>
          </a:p>
          <a:p>
            <a:pPr marL="457200" indent="-457200">
              <a:buFont typeface="+mj-lt"/>
              <a:buAutoNum type="arabicPeriod"/>
            </a:pPr>
            <a:endParaRPr lang="en-US" sz="2000" dirty="0"/>
          </a:p>
          <a:p>
            <a:pPr marL="457200" indent="-457200">
              <a:buFont typeface="+mj-lt"/>
              <a:buAutoNum type="arabicPeriod"/>
            </a:pPr>
            <a:r>
              <a:rPr lang="en-US" sz="2000" dirty="0"/>
              <a:t>Potentially lower loan costs and closing costs for the buyer – won’t have to pay intangible tax on the loan. </a:t>
            </a:r>
          </a:p>
          <a:p>
            <a:endParaRPr lang="en-US" sz="2000" dirty="0"/>
          </a:p>
          <a:p>
            <a:r>
              <a:rPr lang="en-US" sz="2000" u="sng" dirty="0"/>
              <a:t>Cons</a:t>
            </a:r>
          </a:p>
          <a:p>
            <a:pPr marL="457200" indent="-457200">
              <a:buFont typeface="+mj-lt"/>
              <a:buAutoNum type="arabicPeriod"/>
            </a:pPr>
            <a:r>
              <a:rPr lang="en-US" sz="2000" dirty="0"/>
              <a:t>Most conventional loans are not assumable;</a:t>
            </a:r>
          </a:p>
          <a:p>
            <a:pPr marL="457200" indent="-457200">
              <a:buFont typeface="+mj-lt"/>
              <a:buAutoNum type="arabicPeriod"/>
            </a:pPr>
            <a:endParaRPr lang="en-US" sz="2000" dirty="0"/>
          </a:p>
          <a:p>
            <a:pPr marL="457200" indent="-457200">
              <a:buFont typeface="+mj-lt"/>
              <a:buAutoNum type="arabicPeriod"/>
            </a:pPr>
            <a:r>
              <a:rPr lang="en-US" sz="2000" dirty="0"/>
              <a:t>Typically offered only for government-backed loans;</a:t>
            </a:r>
          </a:p>
          <a:p>
            <a:pPr marL="457200" indent="-457200">
              <a:buFont typeface="+mj-lt"/>
              <a:buAutoNum type="arabicPeriod"/>
            </a:pPr>
            <a:endParaRPr lang="en-US" sz="2000" dirty="0"/>
          </a:p>
          <a:p>
            <a:pPr marL="457200" indent="-457200">
              <a:buFont typeface="+mj-lt"/>
              <a:buAutoNum type="arabicPeriod"/>
            </a:pPr>
            <a:r>
              <a:rPr lang="en-US" sz="2000" dirty="0"/>
              <a:t>When there is significant equity in the property it may be difficult for a buyer to cover the equity gap.</a:t>
            </a:r>
          </a:p>
        </p:txBody>
      </p:sp>
    </p:spTree>
    <p:extLst>
      <p:ext uri="{BB962C8B-B14F-4D97-AF65-F5344CB8AC3E}">
        <p14:creationId xmlns:p14="http://schemas.microsoft.com/office/powerpoint/2010/main" val="2838308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FC2513C-1B18-7F3A-6021-FE36A3417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41" y="1052216"/>
            <a:ext cx="4857226" cy="5805784"/>
          </a:xfrm>
          <a:prstGeom prst="rect">
            <a:avLst/>
          </a:prstGeom>
        </p:spPr>
      </p:pic>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96936" y="-629"/>
            <a:ext cx="8042414"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Assumable Loans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3768767-8A54-CABA-4B3D-866618CCC59C}"/>
              </a:ext>
            </a:extLst>
          </p:cNvPr>
          <p:cNvSpPr txBox="1"/>
          <p:nvPr/>
        </p:nvSpPr>
        <p:spPr>
          <a:xfrm>
            <a:off x="5922628" y="1635853"/>
            <a:ext cx="5587068" cy="3416320"/>
          </a:xfrm>
          <a:prstGeom prst="rect">
            <a:avLst/>
          </a:prstGeom>
          <a:noFill/>
        </p:spPr>
        <p:txBody>
          <a:bodyPr wrap="square" rtlCol="0">
            <a:spAutoFit/>
          </a:bodyPr>
          <a:lstStyle/>
          <a:p>
            <a:r>
              <a:rPr lang="en-US" sz="2000" dirty="0"/>
              <a:t>Use the Loan Assumption Exhibit (GAR 416). </a:t>
            </a:r>
          </a:p>
          <a:p>
            <a:endParaRPr lang="en-US" sz="2000" dirty="0"/>
          </a:p>
          <a:p>
            <a:r>
              <a:rPr lang="en-US" sz="2000" dirty="0"/>
              <a:t>F416 : </a:t>
            </a:r>
          </a:p>
          <a:p>
            <a:pPr marL="457200" indent="-457200">
              <a:buFont typeface="+mj-lt"/>
              <a:buAutoNum type="arabicPeriod"/>
            </a:pPr>
            <a:r>
              <a:rPr lang="en-US" sz="2000" dirty="0"/>
              <a:t>Allows you to structure the purchase price around the assumable loan; </a:t>
            </a:r>
          </a:p>
          <a:p>
            <a:pPr marL="457200" indent="-457200">
              <a:buFont typeface="+mj-lt"/>
              <a:buAutoNum type="arabicPeriod"/>
            </a:pPr>
            <a:r>
              <a:rPr lang="en-US" sz="2000" dirty="0"/>
              <a:t>Provides a contingency for lender’s approval of the Loan Assumption; and </a:t>
            </a:r>
          </a:p>
          <a:p>
            <a:pPr marL="457200" indent="-457200">
              <a:buFont typeface="+mj-lt"/>
              <a:buAutoNum type="arabicPeriod"/>
            </a:pPr>
            <a:r>
              <a:rPr lang="en-US" sz="2000" dirty="0"/>
              <a:t>Includes an appraisal contingency and the ability to request source of funds. </a:t>
            </a:r>
          </a:p>
          <a:p>
            <a:endParaRPr lang="en-US" dirty="0"/>
          </a:p>
          <a:p>
            <a:r>
              <a:rPr lang="en-US" dirty="0"/>
              <a:t> </a:t>
            </a:r>
          </a:p>
        </p:txBody>
      </p:sp>
    </p:spTree>
    <p:extLst>
      <p:ext uri="{BB962C8B-B14F-4D97-AF65-F5344CB8AC3E}">
        <p14:creationId xmlns:p14="http://schemas.microsoft.com/office/powerpoint/2010/main" val="2599892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4655890" y="2105062"/>
            <a:ext cx="6702804" cy="2585323"/>
          </a:xfrm>
          <a:prstGeom prst="rect">
            <a:avLst/>
          </a:prstGeom>
          <a:noFill/>
        </p:spPr>
        <p:txBody>
          <a:bodyPr wrap="square" rtlCol="0">
            <a:spAutoFit/>
          </a:bodyPr>
          <a:lstStyle/>
          <a:p>
            <a:r>
              <a:rPr lang="en-US" sz="2400" dirty="0"/>
              <a:t>Marry the Property, Date the Rate! </a:t>
            </a:r>
          </a:p>
          <a:p>
            <a:endParaRPr lang="en-US" sz="2400" dirty="0"/>
          </a:p>
          <a:p>
            <a:r>
              <a:rPr lang="en-US" sz="2400" dirty="0"/>
              <a:t>The property is forever, the rate is temporary. </a:t>
            </a:r>
          </a:p>
          <a:p>
            <a:endParaRPr lang="en-US" sz="2400" dirty="0"/>
          </a:p>
          <a:p>
            <a:r>
              <a:rPr lang="en-US" sz="2400" dirty="0"/>
              <a:t>A future refinance could lock in a lower rate or convert an ARM to fixed rate </a:t>
            </a:r>
          </a:p>
          <a:p>
            <a:endParaRPr lang="en-US" dirty="0"/>
          </a:p>
        </p:txBody>
      </p:sp>
      <p:pic>
        <p:nvPicPr>
          <p:cNvPr id="14338" name="Picture 2" descr="Refinance Kid - quickmeme">
            <a:extLst>
              <a:ext uri="{FF2B5EF4-FFF2-40B4-BE49-F238E27FC236}">
                <a16:creationId xmlns:a16="http://schemas.microsoft.com/office/drawing/2014/main" id="{839B3117-086D-3AA6-4497-57AEDBD4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513" y="1912001"/>
            <a:ext cx="2967169" cy="303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38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1468072" y="1582340"/>
            <a:ext cx="9622173" cy="3754874"/>
          </a:xfrm>
          <a:prstGeom prst="rect">
            <a:avLst/>
          </a:prstGeom>
          <a:noFill/>
        </p:spPr>
        <p:txBody>
          <a:bodyPr wrap="square" rtlCol="0">
            <a:spAutoFit/>
          </a:bodyPr>
          <a:lstStyle/>
          <a:p>
            <a:r>
              <a:rPr lang="en-US" sz="2000" dirty="0"/>
              <a:t>Recasting and modifications are NOT refinances – the behind-the-scenes structure is very different</a:t>
            </a:r>
          </a:p>
          <a:p>
            <a:endParaRPr lang="en-US" sz="2000" dirty="0"/>
          </a:p>
          <a:p>
            <a:r>
              <a:rPr lang="en-US" sz="2000" dirty="0"/>
              <a:t>Refinance: the origination of a new mortgage and using the funds from the new mortgage to payoff the existing mortgage. </a:t>
            </a:r>
          </a:p>
          <a:p>
            <a:endParaRPr lang="en-US" sz="2000" dirty="0"/>
          </a:p>
          <a:p>
            <a:r>
              <a:rPr lang="en-US" sz="2000" dirty="0"/>
              <a:t>Recasting: when the borrower makes a large lump-sum payment to the principal.  The lender then </a:t>
            </a:r>
            <a:r>
              <a:rPr lang="en-US" sz="2000" dirty="0" err="1"/>
              <a:t>reamortizes</a:t>
            </a:r>
            <a:r>
              <a:rPr lang="en-US" sz="2000" dirty="0"/>
              <a:t> your balance.  This is commonly used when buyers close on the sale of their prior home after the purchase of their new home. </a:t>
            </a:r>
          </a:p>
          <a:p>
            <a:endParaRPr lang="en-US" sz="2000" dirty="0"/>
          </a:p>
          <a:p>
            <a:r>
              <a:rPr lang="en-US" sz="2000" dirty="0"/>
              <a:t>Modification: you keep the same mortgage but the loan terms are adjusted.   </a:t>
            </a:r>
          </a:p>
          <a:p>
            <a:endParaRPr lang="en-US" dirty="0"/>
          </a:p>
        </p:txBody>
      </p:sp>
    </p:spTree>
    <p:extLst>
      <p:ext uri="{BB962C8B-B14F-4D97-AF65-F5344CB8AC3E}">
        <p14:creationId xmlns:p14="http://schemas.microsoft.com/office/powerpoint/2010/main" val="1155609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a:t>
            </a:r>
          </a:p>
        </p:txBody>
      </p:sp>
      <p:pic>
        <p:nvPicPr>
          <p:cNvPr id="4098" name="Picture 2" descr="Trust Meme Blog - Inter Vivos, PLLC">
            <a:extLst>
              <a:ext uri="{FF2B5EF4-FFF2-40B4-BE49-F238E27FC236}">
                <a16:creationId xmlns:a16="http://schemas.microsoft.com/office/drawing/2014/main" id="{40CCB75B-16B1-4E40-99CA-4265870BE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425" y="1490290"/>
            <a:ext cx="5691493" cy="455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27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923906" y="1254713"/>
            <a:ext cx="10285114" cy="5016758"/>
          </a:xfrm>
          <a:prstGeom prst="rect">
            <a:avLst/>
          </a:prstGeom>
          <a:noFill/>
        </p:spPr>
        <p:txBody>
          <a:bodyPr wrap="square" rtlCol="0">
            <a:spAutoFit/>
          </a:bodyPr>
          <a:lstStyle/>
          <a:p>
            <a:r>
              <a:rPr lang="en-US" sz="2000" u="sng" dirty="0"/>
              <a:t>Refinance Procedure </a:t>
            </a:r>
          </a:p>
          <a:p>
            <a:endParaRPr lang="en-US" sz="2000" dirty="0"/>
          </a:p>
          <a:p>
            <a:r>
              <a:rPr lang="en-US" sz="2000" dirty="0"/>
              <a:t>Apply for the new mortgage with a loan officer.  They will then send your loan application to their underwriters for review.</a:t>
            </a:r>
          </a:p>
          <a:p>
            <a:endParaRPr lang="en-US" sz="2000" dirty="0"/>
          </a:p>
          <a:p>
            <a:r>
              <a:rPr lang="en-US" sz="2000" dirty="0"/>
              <a:t>The underwriting process will look similar to when you first purchased the property. </a:t>
            </a:r>
          </a:p>
          <a:p>
            <a:endParaRPr lang="en-US" sz="2000" dirty="0"/>
          </a:p>
          <a:p>
            <a:r>
              <a:rPr lang="en-US" sz="2000" dirty="0"/>
              <a:t>Just like a purchase, a refinance in Georgia must be done through a closing attorney.</a:t>
            </a:r>
          </a:p>
          <a:p>
            <a:endParaRPr lang="en-US" sz="2000" dirty="0"/>
          </a:p>
          <a:p>
            <a:r>
              <a:rPr lang="en-US" sz="2000" dirty="0"/>
              <a:t>If you are refinancing your primary residence, there is a 3 day right of recission.  During that time the borrow can rescind the agreement and get their money back.  The refinance will not be finalized until the recission period ends.  </a:t>
            </a:r>
          </a:p>
          <a:p>
            <a:endParaRPr lang="en-US" sz="2000" dirty="0"/>
          </a:p>
          <a:p>
            <a:r>
              <a:rPr lang="en-US" sz="2000" dirty="0"/>
              <a:t>What about second mortgages, HELOCS, etc.? </a:t>
            </a:r>
          </a:p>
          <a:p>
            <a:r>
              <a:rPr lang="en-US" sz="2000" dirty="0"/>
              <a:t>	They will need to be paid off or subordinated.  Some secondary mortgages may </a:t>
            </a:r>
          </a:p>
          <a:p>
            <a:r>
              <a:rPr lang="en-US" sz="2000" dirty="0"/>
              <a:t>	not allow subordination.</a:t>
            </a:r>
          </a:p>
        </p:txBody>
      </p:sp>
    </p:spTree>
    <p:extLst>
      <p:ext uri="{BB962C8B-B14F-4D97-AF65-F5344CB8AC3E}">
        <p14:creationId xmlns:p14="http://schemas.microsoft.com/office/powerpoint/2010/main" val="3029800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338824" y="2483141"/>
            <a:ext cx="4219664" cy="2831544"/>
          </a:xfrm>
          <a:prstGeom prst="rect">
            <a:avLst/>
          </a:prstGeom>
          <a:noFill/>
        </p:spPr>
        <p:txBody>
          <a:bodyPr wrap="square" rtlCol="0">
            <a:spAutoFit/>
          </a:bodyPr>
          <a:lstStyle/>
          <a:p>
            <a:r>
              <a:rPr lang="en-US" sz="2000" dirty="0"/>
              <a:t>When can you refinance?  </a:t>
            </a:r>
          </a:p>
          <a:p>
            <a:endParaRPr lang="en-US" sz="2000" dirty="0"/>
          </a:p>
          <a:p>
            <a:r>
              <a:rPr lang="en-US" sz="2000" dirty="0"/>
              <a:t>Timeline will vary based on the loan type and purpose of the refinance.</a:t>
            </a:r>
          </a:p>
          <a:p>
            <a:endParaRPr lang="en-US" sz="2000" dirty="0"/>
          </a:p>
          <a:p>
            <a:r>
              <a:rPr lang="en-US" sz="2000" dirty="0"/>
              <a:t>Generally, you must own the property for a minimum of 6-12 months before qualifying for a cash-out refinance. </a:t>
            </a:r>
          </a:p>
          <a:p>
            <a:endParaRPr lang="en-US" dirty="0"/>
          </a:p>
        </p:txBody>
      </p:sp>
      <p:graphicFrame>
        <p:nvGraphicFramePr>
          <p:cNvPr id="3" name="Table 3">
            <a:extLst>
              <a:ext uri="{FF2B5EF4-FFF2-40B4-BE49-F238E27FC236}">
                <a16:creationId xmlns:a16="http://schemas.microsoft.com/office/drawing/2014/main" id="{FAC28C31-0C14-864E-B5BF-D2C6A49484F8}"/>
              </a:ext>
            </a:extLst>
          </p:cNvPr>
          <p:cNvGraphicFramePr>
            <a:graphicFrameLocks noGrp="1"/>
          </p:cNvGraphicFramePr>
          <p:nvPr>
            <p:extLst>
              <p:ext uri="{D42A27DB-BD31-4B8C-83A1-F6EECF244321}">
                <p14:modId xmlns:p14="http://schemas.microsoft.com/office/powerpoint/2010/main" val="722894581"/>
              </p:ext>
            </p:extLst>
          </p:nvPr>
        </p:nvGraphicFramePr>
        <p:xfrm>
          <a:off x="5016614" y="2105062"/>
          <a:ext cx="6836562" cy="3749040"/>
        </p:xfrm>
        <a:graphic>
          <a:graphicData uri="http://schemas.openxmlformats.org/drawingml/2006/table">
            <a:tbl>
              <a:tblPr firstRow="1" bandRow="1">
                <a:tableStyleId>{5C22544A-7EE6-4342-B048-85BDC9FD1C3A}</a:tableStyleId>
              </a:tblPr>
              <a:tblGrid>
                <a:gridCol w="3418281">
                  <a:extLst>
                    <a:ext uri="{9D8B030D-6E8A-4147-A177-3AD203B41FA5}">
                      <a16:colId xmlns:a16="http://schemas.microsoft.com/office/drawing/2014/main" val="4171932395"/>
                    </a:ext>
                  </a:extLst>
                </a:gridCol>
                <a:gridCol w="3418281">
                  <a:extLst>
                    <a:ext uri="{9D8B030D-6E8A-4147-A177-3AD203B41FA5}">
                      <a16:colId xmlns:a16="http://schemas.microsoft.com/office/drawing/2014/main" val="695163089"/>
                    </a:ext>
                  </a:extLst>
                </a:gridCol>
              </a:tblGrid>
              <a:tr h="280484">
                <a:tc>
                  <a:txBody>
                    <a:bodyPr/>
                    <a:lstStyle/>
                    <a:p>
                      <a:r>
                        <a:rPr lang="en-US" dirty="0"/>
                        <a:t>Loan Type</a:t>
                      </a:r>
                    </a:p>
                  </a:txBody>
                  <a:tcPr/>
                </a:tc>
                <a:tc>
                  <a:txBody>
                    <a:bodyPr/>
                    <a:lstStyle/>
                    <a:p>
                      <a:r>
                        <a:rPr lang="en-US" dirty="0"/>
                        <a:t>Requirements</a:t>
                      </a:r>
                    </a:p>
                  </a:txBody>
                  <a:tcPr/>
                </a:tc>
                <a:extLst>
                  <a:ext uri="{0D108BD9-81ED-4DB2-BD59-A6C34878D82A}">
                    <a16:rowId xmlns:a16="http://schemas.microsoft.com/office/drawing/2014/main" val="3384919509"/>
                  </a:ext>
                </a:extLst>
              </a:tr>
              <a:tr h="691604">
                <a:tc>
                  <a:txBody>
                    <a:bodyPr/>
                    <a:lstStyle/>
                    <a:p>
                      <a:r>
                        <a:rPr lang="en-US" dirty="0"/>
                        <a:t>Conventional </a:t>
                      </a:r>
                    </a:p>
                  </a:txBody>
                  <a:tcPr/>
                </a:tc>
                <a:tc>
                  <a:txBody>
                    <a:bodyPr/>
                    <a:lstStyle/>
                    <a:p>
                      <a:pPr marL="342900" indent="-342900">
                        <a:buAutoNum type="arabicPeriod"/>
                      </a:pPr>
                      <a:r>
                        <a:rPr lang="en-US" dirty="0"/>
                        <a:t>No seasoning requirement for rate and term refinances.</a:t>
                      </a:r>
                    </a:p>
                    <a:p>
                      <a:pPr marL="342900" indent="-342900">
                        <a:buAutoNum type="arabicPeriod"/>
                      </a:pPr>
                      <a:r>
                        <a:rPr lang="en-US" dirty="0"/>
                        <a:t>6 month seasoning for cash-out </a:t>
                      </a:r>
                    </a:p>
                  </a:txBody>
                  <a:tcPr/>
                </a:tc>
                <a:extLst>
                  <a:ext uri="{0D108BD9-81ED-4DB2-BD59-A6C34878D82A}">
                    <a16:rowId xmlns:a16="http://schemas.microsoft.com/office/drawing/2014/main" val="692514925"/>
                  </a:ext>
                </a:extLst>
              </a:tr>
              <a:tr h="691604">
                <a:tc>
                  <a:txBody>
                    <a:bodyPr/>
                    <a:lstStyle/>
                    <a:p>
                      <a:r>
                        <a:rPr lang="en-US" dirty="0"/>
                        <a:t>FHA</a:t>
                      </a:r>
                    </a:p>
                  </a:txBody>
                  <a:tcPr/>
                </a:tc>
                <a:tc>
                  <a:txBody>
                    <a:bodyPr/>
                    <a:lstStyle/>
                    <a:p>
                      <a:pPr marL="342900" indent="-342900">
                        <a:buAutoNum type="arabicPeriod"/>
                      </a:pPr>
                      <a:r>
                        <a:rPr lang="en-US" dirty="0"/>
                        <a:t>7 month seasoning for rate and term refinances</a:t>
                      </a:r>
                    </a:p>
                    <a:p>
                      <a:pPr marL="342900" indent="-342900">
                        <a:buAutoNum type="arabicPeriod"/>
                      </a:pPr>
                      <a:r>
                        <a:rPr lang="en-US" dirty="0"/>
                        <a:t>12 months for cash-out</a:t>
                      </a:r>
                    </a:p>
                  </a:txBody>
                  <a:tcPr/>
                </a:tc>
                <a:extLst>
                  <a:ext uri="{0D108BD9-81ED-4DB2-BD59-A6C34878D82A}">
                    <a16:rowId xmlns:a16="http://schemas.microsoft.com/office/drawing/2014/main" val="2298525425"/>
                  </a:ext>
                </a:extLst>
              </a:tr>
              <a:tr h="484123">
                <a:tc>
                  <a:txBody>
                    <a:bodyPr/>
                    <a:lstStyle/>
                    <a:p>
                      <a:r>
                        <a:rPr lang="en-US" dirty="0"/>
                        <a:t>VA</a:t>
                      </a:r>
                    </a:p>
                  </a:txBody>
                  <a:tcPr/>
                </a:tc>
                <a:tc>
                  <a:txBody>
                    <a:bodyPr/>
                    <a:lstStyle/>
                    <a:p>
                      <a:r>
                        <a:rPr lang="en-US" dirty="0"/>
                        <a:t>After 210 days or six consecutive payments – whichever is longer </a:t>
                      </a:r>
                    </a:p>
                  </a:txBody>
                  <a:tcPr/>
                </a:tc>
                <a:extLst>
                  <a:ext uri="{0D108BD9-81ED-4DB2-BD59-A6C34878D82A}">
                    <a16:rowId xmlns:a16="http://schemas.microsoft.com/office/drawing/2014/main" val="176702826"/>
                  </a:ext>
                </a:extLst>
              </a:tr>
              <a:tr h="484123">
                <a:tc>
                  <a:txBody>
                    <a:bodyPr/>
                    <a:lstStyle/>
                    <a:p>
                      <a:r>
                        <a:rPr lang="en-US" dirty="0"/>
                        <a:t>USDA </a:t>
                      </a:r>
                    </a:p>
                  </a:txBody>
                  <a:tcPr/>
                </a:tc>
                <a:tc>
                  <a:txBody>
                    <a:bodyPr/>
                    <a:lstStyle/>
                    <a:p>
                      <a:r>
                        <a:rPr lang="en-US" dirty="0"/>
                        <a:t>12 month seasoning period for all loan refinances </a:t>
                      </a:r>
                    </a:p>
                  </a:txBody>
                  <a:tcPr/>
                </a:tc>
                <a:extLst>
                  <a:ext uri="{0D108BD9-81ED-4DB2-BD59-A6C34878D82A}">
                    <a16:rowId xmlns:a16="http://schemas.microsoft.com/office/drawing/2014/main" val="3792207680"/>
                  </a:ext>
                </a:extLst>
              </a:tr>
            </a:tbl>
          </a:graphicData>
        </a:graphic>
      </p:graphicFrame>
      <p:sp>
        <p:nvSpPr>
          <p:cNvPr id="4" name="TextBox 3">
            <a:extLst>
              <a:ext uri="{FF2B5EF4-FFF2-40B4-BE49-F238E27FC236}">
                <a16:creationId xmlns:a16="http://schemas.microsoft.com/office/drawing/2014/main" id="{C3EA03C2-EAC5-A224-2E83-A59DF81DBF88}"/>
              </a:ext>
            </a:extLst>
          </p:cNvPr>
          <p:cNvSpPr txBox="1"/>
          <p:nvPr/>
        </p:nvSpPr>
        <p:spPr>
          <a:xfrm>
            <a:off x="338825" y="1442906"/>
            <a:ext cx="11514352" cy="400110"/>
          </a:xfrm>
          <a:prstGeom prst="rect">
            <a:avLst/>
          </a:prstGeom>
          <a:noFill/>
        </p:spPr>
        <p:txBody>
          <a:bodyPr wrap="square" rtlCol="0">
            <a:spAutoFit/>
          </a:bodyPr>
          <a:lstStyle/>
          <a:p>
            <a:pPr algn="ctr"/>
            <a:r>
              <a:rPr lang="en-US" sz="2000" dirty="0"/>
              <a:t>Benefits of refinance: take advantage a of a lower interest rate or change your loan terms.   </a:t>
            </a:r>
          </a:p>
        </p:txBody>
      </p:sp>
    </p:spTree>
    <p:extLst>
      <p:ext uri="{BB962C8B-B14F-4D97-AF65-F5344CB8AC3E}">
        <p14:creationId xmlns:p14="http://schemas.microsoft.com/office/powerpoint/2010/main" val="1677199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469784" y="1384183"/>
            <a:ext cx="11266414" cy="5016758"/>
          </a:xfrm>
          <a:prstGeom prst="rect">
            <a:avLst/>
          </a:prstGeom>
          <a:noFill/>
        </p:spPr>
        <p:txBody>
          <a:bodyPr wrap="square" rtlCol="0">
            <a:spAutoFit/>
          </a:bodyPr>
          <a:lstStyle/>
          <a:p>
            <a:r>
              <a:rPr lang="en-US" sz="2000" dirty="0"/>
              <a:t>Closing Costs: most lenders will allow you to roll closing costs into the new mortgage.  If your current mortgage has a prepayment penalty, check the fine print.</a:t>
            </a:r>
          </a:p>
          <a:p>
            <a:endParaRPr lang="en-US" sz="2000" dirty="0"/>
          </a:p>
          <a:p>
            <a:r>
              <a:rPr lang="en-US" sz="2000" dirty="0"/>
              <a:t>Title : you do not need to purchase a new owner’s policy, but your lender will require a new lender’s policy.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We offer discounted rates on refinance transactions.  The settlement fee is reduced to $475! </a:t>
            </a:r>
          </a:p>
          <a:p>
            <a:endParaRPr lang="en-US" sz="2000" dirty="0"/>
          </a:p>
          <a:p>
            <a:r>
              <a:rPr lang="en-US" sz="2000" dirty="0"/>
              <a:t>Since we already did a title exam when you purchased the property, we only need to run title from your closing day forward – this reduces the title exam cost to $75. </a:t>
            </a:r>
          </a:p>
        </p:txBody>
      </p:sp>
      <p:pic>
        <p:nvPicPr>
          <p:cNvPr id="15362" name="Picture 2" descr="When does it make sense to refinance a home? - Home Funding Corp.">
            <a:extLst>
              <a:ext uri="{FF2B5EF4-FFF2-40B4-BE49-F238E27FC236}">
                <a16:creationId xmlns:a16="http://schemas.microsoft.com/office/drawing/2014/main" id="{C39C07B2-6E07-4E1F-FD4A-9A590FFE0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883" y="2898899"/>
            <a:ext cx="3520405" cy="198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34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Refinance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499919" y="1052216"/>
            <a:ext cx="7323589"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12510D-7958-7A37-B55D-7E78889639CD}"/>
              </a:ext>
            </a:extLst>
          </p:cNvPr>
          <p:cNvSpPr txBox="1"/>
          <p:nvPr/>
        </p:nvSpPr>
        <p:spPr>
          <a:xfrm>
            <a:off x="620784" y="1324934"/>
            <a:ext cx="10864114" cy="3477875"/>
          </a:xfrm>
          <a:prstGeom prst="rect">
            <a:avLst/>
          </a:prstGeom>
          <a:noFill/>
        </p:spPr>
        <p:txBody>
          <a:bodyPr wrap="square" rtlCol="0">
            <a:spAutoFit/>
          </a:bodyPr>
          <a:lstStyle/>
          <a:p>
            <a:r>
              <a:rPr lang="en-US" sz="2000" dirty="0"/>
              <a:t>One of the biggest cost saving measures is the potential intangible tax break. </a:t>
            </a:r>
          </a:p>
          <a:p>
            <a:endParaRPr lang="en-US" sz="2000" dirty="0"/>
          </a:p>
          <a:p>
            <a:r>
              <a:rPr lang="en-US" sz="2000" dirty="0"/>
              <a:t>The intangible tax is charged on all recorded security deeds with a maturity date greater than 3 years.  This tax is charged at $1.50 per five hundred dollars of the loan amount. </a:t>
            </a:r>
          </a:p>
          <a:p>
            <a:endParaRPr lang="en-US" sz="2000" dirty="0"/>
          </a:p>
          <a:p>
            <a:r>
              <a:rPr lang="en-US" sz="2000" dirty="0"/>
              <a:t>However, when refinancing with your original mortgage lender intangible tax is only paid on the difference between the unpaid principal and new loan amount.   </a:t>
            </a:r>
          </a:p>
          <a:p>
            <a:endParaRPr lang="en-US" sz="2000" dirty="0"/>
          </a:p>
          <a:p>
            <a:r>
              <a:rPr lang="en-US" sz="2000" dirty="0"/>
              <a:t>Be careful!  This intangible tax break only applies if the </a:t>
            </a:r>
            <a:r>
              <a:rPr lang="en-US" sz="2000" u="sng" dirty="0"/>
              <a:t>borrowers</a:t>
            </a:r>
          </a:p>
          <a:p>
            <a:r>
              <a:rPr lang="en-US" sz="2000" u="sng" dirty="0"/>
              <a:t>are the exact same</a:t>
            </a:r>
            <a:r>
              <a:rPr lang="en-US" sz="2000" dirty="0"/>
              <a:t> and your original mortgage lender still owns </a:t>
            </a:r>
          </a:p>
          <a:p>
            <a:r>
              <a:rPr lang="en-US" sz="2000" dirty="0"/>
              <a:t>the original note.</a:t>
            </a:r>
          </a:p>
        </p:txBody>
      </p:sp>
      <p:pic>
        <p:nvPicPr>
          <p:cNvPr id="4" name="Picture 3" descr="Calculator and notepad">
            <a:extLst>
              <a:ext uri="{FF2B5EF4-FFF2-40B4-BE49-F238E27FC236}">
                <a16:creationId xmlns:a16="http://schemas.microsoft.com/office/drawing/2014/main" id="{1419BEBD-16E8-D53B-0242-8182680A0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634" y="3429000"/>
            <a:ext cx="4241747" cy="2831283"/>
          </a:xfrm>
          <a:prstGeom prst="rect">
            <a:avLst/>
          </a:prstGeom>
        </p:spPr>
      </p:pic>
    </p:spTree>
    <p:extLst>
      <p:ext uri="{BB962C8B-B14F-4D97-AF65-F5344CB8AC3E}">
        <p14:creationId xmlns:p14="http://schemas.microsoft.com/office/powerpoint/2010/main" val="3325623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625754" y="1052216"/>
            <a:ext cx="7122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45D6D3-6D0D-2CB7-78FA-E02AA0A00EFC}"/>
              </a:ext>
            </a:extLst>
          </p:cNvPr>
          <p:cNvSpPr txBox="1"/>
          <p:nvPr/>
        </p:nvSpPr>
        <p:spPr>
          <a:xfrm>
            <a:off x="664268" y="1493502"/>
            <a:ext cx="6442745" cy="3139321"/>
          </a:xfrm>
          <a:prstGeom prst="rect">
            <a:avLst/>
          </a:prstGeom>
          <a:noFill/>
        </p:spPr>
        <p:txBody>
          <a:bodyPr wrap="square" rtlCol="0">
            <a:spAutoFit/>
          </a:bodyPr>
          <a:lstStyle/>
          <a:p>
            <a:pPr>
              <a:lnSpc>
                <a:spcPct val="150000"/>
              </a:lnSpc>
            </a:pPr>
            <a:r>
              <a:rPr lang="en-US" sz="2000" dirty="0"/>
              <a:t>Commonly Referred to as:</a:t>
            </a:r>
          </a:p>
          <a:p>
            <a:pPr marL="171450" indent="-171450">
              <a:lnSpc>
                <a:spcPct val="150000"/>
              </a:lnSpc>
              <a:buFont typeface="Arial" panose="020B0604020202020204" pitchFamily="34" charset="0"/>
              <a:buChar char="•"/>
            </a:pPr>
            <a:r>
              <a:rPr lang="en-US" sz="2000" dirty="0"/>
              <a:t>a 1031 Exchange;</a:t>
            </a:r>
          </a:p>
          <a:p>
            <a:pPr marL="171450" indent="-171450">
              <a:lnSpc>
                <a:spcPct val="150000"/>
              </a:lnSpc>
              <a:buFont typeface="Arial" panose="020B0604020202020204" pitchFamily="34" charset="0"/>
              <a:buChar char="•"/>
            </a:pPr>
            <a:r>
              <a:rPr lang="en-US" sz="2000" dirty="0"/>
              <a:t>a Starker Exchange from the 1979 federal court case that validated the delayed exchange process;</a:t>
            </a:r>
          </a:p>
          <a:p>
            <a:pPr marL="171450" indent="-171450">
              <a:lnSpc>
                <a:spcPct val="150000"/>
              </a:lnSpc>
              <a:buFont typeface="Arial" panose="020B0604020202020204" pitchFamily="34" charset="0"/>
              <a:buChar char="•"/>
            </a:pPr>
            <a:r>
              <a:rPr lang="en-US" sz="2000" dirty="0"/>
              <a:t>a Like-kind Exchange; or</a:t>
            </a:r>
          </a:p>
          <a:p>
            <a:pPr marL="171450" indent="-171450">
              <a:lnSpc>
                <a:spcPct val="150000"/>
              </a:lnSpc>
              <a:buFont typeface="Arial" panose="020B0604020202020204" pitchFamily="34" charset="0"/>
              <a:buChar char="•"/>
            </a:pPr>
            <a:r>
              <a:rPr lang="en-US" sz="2000" dirty="0"/>
              <a:t>a 1031 Tax-Deferred Exchange</a:t>
            </a:r>
          </a:p>
          <a:p>
            <a:endParaRPr lang="en-US" dirty="0"/>
          </a:p>
        </p:txBody>
      </p:sp>
      <p:pic>
        <p:nvPicPr>
          <p:cNvPr id="1026" name="Picture 2" descr="Want a Chuckle? - 1031 Exchange">
            <a:extLst>
              <a:ext uri="{FF2B5EF4-FFF2-40B4-BE49-F238E27FC236}">
                <a16:creationId xmlns:a16="http://schemas.microsoft.com/office/drawing/2014/main" id="{227EF8CF-7172-6AF5-E29A-0CB27F7FD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868" y="1493502"/>
            <a:ext cx="3429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48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2625754" y="1052216"/>
            <a:ext cx="7122253"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342301-1960-24CC-398C-0910FC40C1C3}"/>
              </a:ext>
            </a:extLst>
          </p:cNvPr>
          <p:cNvSpPr txBox="1"/>
          <p:nvPr/>
        </p:nvSpPr>
        <p:spPr>
          <a:xfrm>
            <a:off x="509491" y="1460873"/>
            <a:ext cx="10779853" cy="2985433"/>
          </a:xfrm>
          <a:prstGeom prst="rect">
            <a:avLst/>
          </a:prstGeom>
          <a:noFill/>
        </p:spPr>
        <p:txBody>
          <a:bodyPr wrap="square" rtlCol="0">
            <a:spAutoFit/>
          </a:bodyPr>
          <a:lstStyle/>
          <a:p>
            <a:r>
              <a:rPr lang="en-US" sz="2000" dirty="0"/>
              <a:t>What does it do? </a:t>
            </a:r>
          </a:p>
          <a:p>
            <a:pPr marL="171450" indent="-171450">
              <a:lnSpc>
                <a:spcPct val="150000"/>
              </a:lnSpc>
              <a:buFont typeface="Arial" panose="020B0604020202020204" pitchFamily="34" charset="0"/>
              <a:buChar char="•"/>
            </a:pPr>
            <a:r>
              <a:rPr lang="en-US" sz="2000" dirty="0"/>
              <a:t>Allows a seller to defer paying capital gain taxes on the sale of an investment property when that seller reinvests the sale proceeds into a new investment property.</a:t>
            </a:r>
          </a:p>
          <a:p>
            <a:pPr marL="171450" indent="-171450">
              <a:lnSpc>
                <a:spcPct val="150000"/>
              </a:lnSpc>
              <a:buFont typeface="Arial" panose="020B0604020202020204" pitchFamily="34" charset="0"/>
              <a:buChar char="•"/>
            </a:pPr>
            <a:r>
              <a:rPr lang="en-US" sz="2000" dirty="0"/>
              <a:t>Provides for greater purchasing power.</a:t>
            </a:r>
          </a:p>
          <a:p>
            <a:pPr marL="171450" indent="-171450">
              <a:lnSpc>
                <a:spcPct val="150000"/>
              </a:lnSpc>
              <a:buFont typeface="Arial" panose="020B0604020202020204" pitchFamily="34" charset="0"/>
              <a:buChar char="•"/>
            </a:pPr>
            <a:r>
              <a:rPr lang="en-US" sz="2000" dirty="0"/>
              <a:t>Builds and preserves wealth.</a:t>
            </a:r>
          </a:p>
          <a:p>
            <a:pPr marL="171450" indent="-171450">
              <a:lnSpc>
                <a:spcPct val="150000"/>
              </a:lnSpc>
              <a:buFont typeface="Arial" panose="020B0604020202020204" pitchFamily="34" charset="0"/>
              <a:buChar char="•"/>
            </a:pPr>
            <a:r>
              <a:rPr lang="en-US" sz="2000" dirty="0"/>
              <a:t>As an Estate Planning Tool - allows wealth to be passed on to future generations tax-free.</a:t>
            </a:r>
          </a:p>
          <a:p>
            <a:endParaRPr lang="en-US" dirty="0"/>
          </a:p>
        </p:txBody>
      </p:sp>
    </p:spTree>
    <p:extLst>
      <p:ext uri="{BB962C8B-B14F-4D97-AF65-F5344CB8AC3E}">
        <p14:creationId xmlns:p14="http://schemas.microsoft.com/office/powerpoint/2010/main" val="644981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Tax Deferral Tool</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738231" y="981512"/>
            <a:ext cx="1074629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0AB1E83-56F0-1406-9BD0-8333F58CC0AE}"/>
              </a:ext>
            </a:extLst>
          </p:cNvPr>
          <p:cNvSpPr txBox="1"/>
          <p:nvPr/>
        </p:nvSpPr>
        <p:spPr>
          <a:xfrm>
            <a:off x="738232" y="1324934"/>
            <a:ext cx="10746296" cy="3600986"/>
          </a:xfrm>
          <a:prstGeom prst="rect">
            <a:avLst/>
          </a:prstGeom>
          <a:noFill/>
        </p:spPr>
        <p:txBody>
          <a:bodyPr wrap="square" rtlCol="0">
            <a:spAutoFit/>
          </a:bodyPr>
          <a:lstStyle/>
          <a:p>
            <a:pPr>
              <a:lnSpc>
                <a:spcPct val="150000"/>
              </a:lnSpc>
            </a:pPr>
            <a:r>
              <a:rPr lang="en-US" sz="2000" dirty="0"/>
              <a:t>The </a:t>
            </a:r>
            <a:r>
              <a:rPr lang="en-US" sz="2000" b="1" u="sng" dirty="0"/>
              <a:t>gain</a:t>
            </a:r>
            <a:r>
              <a:rPr lang="en-US" sz="2000" b="1" dirty="0"/>
              <a:t> </a:t>
            </a:r>
            <a:r>
              <a:rPr lang="en-US" sz="2000" dirty="0"/>
              <a:t>on a sale, not the profit or equity, is subject to both capital gain taxes (federal and state) and a depreciation recapture tax.</a:t>
            </a:r>
          </a:p>
          <a:p>
            <a:pPr>
              <a:lnSpc>
                <a:spcPct val="150000"/>
              </a:lnSpc>
            </a:pPr>
            <a:endParaRPr lang="en-US" sz="2000" dirty="0"/>
          </a:p>
          <a:p>
            <a:pPr>
              <a:lnSpc>
                <a:spcPct val="150000"/>
              </a:lnSpc>
            </a:pPr>
            <a:r>
              <a:rPr lang="en-US" sz="2000" dirty="0"/>
              <a:t>A 1031 exchange allows a seller to defer all capital gains on the sale of an </a:t>
            </a:r>
            <a:r>
              <a:rPr lang="en-US" sz="2000" u="sng" dirty="0"/>
              <a:t>investment property.</a:t>
            </a:r>
          </a:p>
          <a:p>
            <a:pPr marL="171450" indent="-171450">
              <a:lnSpc>
                <a:spcPct val="150000"/>
              </a:lnSpc>
              <a:buFont typeface="Arial" panose="020B0604020202020204" pitchFamily="34" charset="0"/>
              <a:buChar char="•"/>
            </a:pPr>
            <a:endParaRPr lang="en-US" sz="2000" dirty="0"/>
          </a:p>
          <a:p>
            <a:pPr algn="just">
              <a:lnSpc>
                <a:spcPct val="150000"/>
              </a:lnSpc>
            </a:pPr>
            <a:r>
              <a:rPr lang="en-US" sz="2000" dirty="0"/>
              <a:t>Remember! This is </a:t>
            </a:r>
            <a:r>
              <a:rPr lang="en-US" sz="2000" b="1" u="sng" dirty="0"/>
              <a:t>NOT</a:t>
            </a:r>
            <a:r>
              <a:rPr lang="en-US" sz="2000" dirty="0"/>
              <a:t> an exemption from paying taxes on the gain, but rather a delay or deferral of that tax. </a:t>
            </a:r>
          </a:p>
          <a:p>
            <a:endParaRPr lang="en-US" dirty="0"/>
          </a:p>
        </p:txBody>
      </p:sp>
    </p:spTree>
    <p:extLst>
      <p:ext uri="{BB962C8B-B14F-4D97-AF65-F5344CB8AC3E}">
        <p14:creationId xmlns:p14="http://schemas.microsoft.com/office/powerpoint/2010/main" val="3561627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What is “Like-Kind”</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687897" y="1052216"/>
            <a:ext cx="1116574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847288" y="1792426"/>
            <a:ext cx="5956183" cy="2862322"/>
          </a:xfrm>
          <a:prstGeom prst="rect">
            <a:avLst/>
          </a:prstGeom>
          <a:noFill/>
        </p:spPr>
        <p:txBody>
          <a:bodyPr wrap="square" rtlCol="0">
            <a:spAutoFit/>
          </a:bodyPr>
          <a:lstStyle/>
          <a:p>
            <a:r>
              <a:rPr lang="en-US" sz="2000" dirty="0"/>
              <a:t>“Like-kind” has a very broad definition – Real property that has been and will be held for productive use in the investor’s trade/business or for investment.  For example, you can trade raw land for a duplex or an office building for a working farm.</a:t>
            </a:r>
          </a:p>
          <a:p>
            <a:endParaRPr lang="en-US" sz="2000" dirty="0"/>
          </a:p>
          <a:p>
            <a:endParaRPr lang="en-US" sz="2000" dirty="0"/>
          </a:p>
          <a:p>
            <a:r>
              <a:rPr lang="en-US" sz="2000" dirty="0"/>
              <a:t>A primary residence does not qualify.  Vacation homes can be tricky!  More on this later.</a:t>
            </a:r>
          </a:p>
        </p:txBody>
      </p:sp>
      <p:pic>
        <p:nvPicPr>
          <p:cNvPr id="2050" name="Picture 2" descr="Want a Chuckle? - 1031 Exchange">
            <a:extLst>
              <a:ext uri="{FF2B5EF4-FFF2-40B4-BE49-F238E27FC236}">
                <a16:creationId xmlns:a16="http://schemas.microsoft.com/office/drawing/2014/main" id="{2FA705D6-3961-7B88-9715-0E0825DEE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813" y="1539380"/>
            <a:ext cx="3429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446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What is “Like-Kind”</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687897" y="1052216"/>
            <a:ext cx="11165747"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687897" y="1756794"/>
            <a:ext cx="11056690" cy="2554545"/>
          </a:xfrm>
          <a:prstGeom prst="rect">
            <a:avLst/>
          </a:prstGeom>
          <a:noFill/>
        </p:spPr>
        <p:txBody>
          <a:bodyPr wrap="square" rtlCol="0">
            <a:spAutoFit/>
          </a:bodyPr>
          <a:lstStyle/>
          <a:p>
            <a:r>
              <a:rPr lang="en-US" sz="2000" dirty="0"/>
              <a:t>1031 exchange does not apply to the gain recognized on the sale of a principal residence. </a:t>
            </a:r>
          </a:p>
          <a:p>
            <a:endParaRPr lang="en-US" sz="2000" dirty="0"/>
          </a:p>
          <a:p>
            <a:r>
              <a:rPr lang="en-US" sz="2000" dirty="0"/>
              <a:t>A property is deemed your primary residence for tax purposes if you resided there two of the last five years – those two years don’t need to consecutive.   </a:t>
            </a:r>
          </a:p>
          <a:p>
            <a:endParaRPr lang="en-US" sz="2000" dirty="0"/>
          </a:p>
          <a:p>
            <a:r>
              <a:rPr lang="en-US" sz="2000" dirty="0"/>
              <a:t>Exemptions from taxation on capital gain on sale of a personal residence </a:t>
            </a:r>
          </a:p>
          <a:p>
            <a:pPr marL="1085850" lvl="2" indent="-171450">
              <a:buFont typeface="Arial" panose="020B0604020202020204" pitchFamily="34" charset="0"/>
              <a:buChar char="•"/>
            </a:pPr>
            <a:r>
              <a:rPr lang="en-US" sz="2000" dirty="0"/>
              <a:t>$500,000 for married couples who file jointly</a:t>
            </a:r>
          </a:p>
          <a:p>
            <a:pPr marL="1085850" lvl="2" indent="-171450">
              <a:buFont typeface="Arial" panose="020B0604020202020204" pitchFamily="34" charset="0"/>
              <a:buChar char="•"/>
            </a:pPr>
            <a:r>
              <a:rPr lang="en-US" sz="2000" dirty="0"/>
              <a:t>$250,000 for single person.</a:t>
            </a:r>
          </a:p>
        </p:txBody>
      </p:sp>
    </p:spTree>
    <p:extLst>
      <p:ext uri="{BB962C8B-B14F-4D97-AF65-F5344CB8AC3E}">
        <p14:creationId xmlns:p14="http://schemas.microsoft.com/office/powerpoint/2010/main" val="26506793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The Process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199625" y="1429859"/>
            <a:ext cx="9613784" cy="3785652"/>
          </a:xfrm>
          <a:prstGeom prst="rect">
            <a:avLst/>
          </a:prstGeom>
          <a:noFill/>
        </p:spPr>
        <p:txBody>
          <a:bodyPr wrap="square" rtlCol="0">
            <a:spAutoFit/>
          </a:bodyPr>
          <a:lstStyle/>
          <a:p>
            <a:pPr marL="914400" lvl="1" indent="-457200" algn="just">
              <a:buAutoNum type="arabicPeriod"/>
            </a:pPr>
            <a:r>
              <a:rPr lang="en-US" sz="2000" dirty="0"/>
              <a:t>Seller/Exchanger enters a contract to sell an investment property.  This is called  the “Relinquished Property”;</a:t>
            </a:r>
          </a:p>
          <a:p>
            <a:pPr marL="914400" lvl="1" indent="-457200" algn="just">
              <a:buAutoNum type="arabicPeriod"/>
            </a:pPr>
            <a:r>
              <a:rPr lang="en-US" sz="2000" dirty="0"/>
              <a:t>Seller/Exchanger enters into an Exchange Agreement with an exchange agent known as a “Qualified Intermediary” or “QI”;</a:t>
            </a:r>
            <a:r>
              <a:rPr lang="en-US" sz="2000" i="1" dirty="0"/>
              <a:t> </a:t>
            </a:r>
          </a:p>
          <a:p>
            <a:pPr marL="1371600" lvl="2" indent="-457200" algn="just">
              <a:buFont typeface="+mj-lt"/>
              <a:buAutoNum type="alphaLcPeriod"/>
            </a:pPr>
            <a:r>
              <a:rPr lang="en-US" sz="2000" dirty="0"/>
              <a:t>Family members or anyone who is an agent of the seller, including seller’s attorney or CPA, may not serve as the QI.</a:t>
            </a:r>
          </a:p>
          <a:p>
            <a:pPr marL="914400" lvl="1" indent="-457200" algn="just">
              <a:buAutoNum type="arabicPeriod"/>
            </a:pPr>
            <a:r>
              <a:rPr lang="en-US" sz="2000" dirty="0"/>
              <a:t>Seller/Exchanger assigns rights in the purchase &amp; sale agreement to the QI.</a:t>
            </a:r>
          </a:p>
          <a:p>
            <a:pPr marL="914400" lvl="1" indent="-457200" algn="just">
              <a:buAutoNum type="arabicPeriod"/>
            </a:pPr>
            <a:r>
              <a:rPr lang="en-US" sz="2000" dirty="0"/>
              <a:t>Upon the closing of the Relinquished Property, the sale proceeds are wired to the QI.</a:t>
            </a:r>
          </a:p>
          <a:p>
            <a:pPr marL="1371600" lvl="2" indent="-457200" algn="just">
              <a:buFont typeface="+mj-lt"/>
              <a:buAutoNum type="alphaLcPeriod"/>
            </a:pPr>
            <a:r>
              <a:rPr lang="en-US" sz="2000" dirty="0"/>
              <a:t>For a valid exchange, it is imperative that the seller not receive the sale proceeds.</a:t>
            </a:r>
          </a:p>
          <a:p>
            <a:pPr marL="914400" lvl="1" indent="-457200" algn="just">
              <a:buFont typeface="+mj-lt"/>
              <a:buAutoNum type="arabicPeriod"/>
            </a:pPr>
            <a:r>
              <a:rPr lang="en-US" sz="2000" dirty="0"/>
              <a:t>What happens next? </a:t>
            </a:r>
          </a:p>
        </p:txBody>
      </p:sp>
    </p:spTree>
    <p:extLst>
      <p:ext uri="{BB962C8B-B14F-4D97-AF65-F5344CB8AC3E}">
        <p14:creationId xmlns:p14="http://schemas.microsoft.com/office/powerpoint/2010/main" val="3376384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algn="just"/>
            <a:r>
              <a:rPr lang="en-US" sz="1800" b="1" dirty="0"/>
              <a:t>STEP 1:</a:t>
            </a:r>
            <a:r>
              <a:rPr lang="en-US" sz="1800" dirty="0"/>
              <a:t> Obtain a copy of most recent deed (</a:t>
            </a:r>
            <a:r>
              <a:rPr lang="en-US" sz="1800" dirty="0" err="1">
                <a:hlinkClick r:id="rId2">
                  <a:extLst>
                    <a:ext uri="{A12FA001-AC4F-418D-AE19-62706E023703}">
                      <ahyp:hlinkClr xmlns:ahyp="http://schemas.microsoft.com/office/drawing/2018/hyperlinkcolor" val="tx"/>
                    </a:ext>
                  </a:extLst>
                </a:hlinkClick>
              </a:rPr>
              <a:t>attorneys@cb.law</a:t>
            </a:r>
            <a:r>
              <a:rPr lang="en-US" sz="1800" dirty="0"/>
              <a:t>). </a:t>
            </a:r>
          </a:p>
          <a:p>
            <a:pPr algn="just"/>
            <a:r>
              <a:rPr lang="en-US" sz="1800" b="1" dirty="0"/>
              <a:t>STEP 2: </a:t>
            </a:r>
            <a:r>
              <a:rPr lang="en-US" sz="1800" u="sng" dirty="0"/>
              <a:t>Review and confirm:</a:t>
            </a:r>
            <a:r>
              <a:rPr lang="en-US" sz="1800" dirty="0"/>
              <a:t> Did the parties hold title as Joint Tenants with Rights of Survivorship? </a:t>
            </a:r>
          </a:p>
          <a:p>
            <a:pPr marL="0" indent="0" algn="just">
              <a:buNone/>
            </a:pPr>
            <a:r>
              <a:rPr lang="en-US" sz="1800" dirty="0"/>
              <a:t>	If YES, The remaining seller should sign the contract. Please 	request a copy of the Death Certificate for the deceased 	owner.</a:t>
            </a:r>
          </a:p>
          <a:p>
            <a:pPr marL="0" indent="0" algn="just">
              <a:buNone/>
            </a:pPr>
            <a:r>
              <a:rPr lang="en-US" sz="1800" dirty="0"/>
              <a:t>	If NO, </a:t>
            </a:r>
            <a:r>
              <a:rPr lang="en-US" sz="1800" u="sng" dirty="0"/>
              <a:t>proceed to Step 3</a:t>
            </a:r>
            <a:r>
              <a:rPr lang="en-US" sz="1800" dirty="0"/>
              <a:t>.</a:t>
            </a:r>
          </a:p>
          <a:p>
            <a:pPr algn="just"/>
            <a:r>
              <a:rPr lang="en-US" sz="1800" b="1" dirty="0"/>
              <a:t>STEP 3:</a:t>
            </a:r>
            <a:r>
              <a:rPr lang="en-US" sz="1800" dirty="0"/>
              <a:t> </a:t>
            </a:r>
            <a:r>
              <a:rPr lang="en-US" sz="1800" u="sng" dirty="0"/>
              <a:t>Ask:</a:t>
            </a:r>
            <a:r>
              <a:rPr lang="en-US" sz="1800" dirty="0"/>
              <a:t> Has probate been filed and an Administrator/Executor been appointed? </a:t>
            </a:r>
          </a:p>
          <a:p>
            <a:pPr marL="0" indent="0" algn="just">
              <a:buNone/>
            </a:pPr>
            <a:r>
              <a:rPr lang="en-US" sz="1800" dirty="0"/>
              <a:t>	If YES, Ask for copy of the Letters Testamentary or other 	Court Order appointing the Administrator/Executor of the 	Estate. 	</a:t>
            </a:r>
          </a:p>
          <a:p>
            <a:pPr marL="0" indent="0" algn="just">
              <a:buNone/>
            </a:pPr>
            <a:r>
              <a:rPr lang="en-US" sz="1800" dirty="0"/>
              <a:t>	If NO, Probate Court will need to appoint someone to sell 	the property.</a:t>
            </a:r>
            <a:endParaRPr lang="en-US" sz="1800" b="1" dirty="0"/>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Who needs to sign a contract for property owned by an estate and who has the authority to sign can be tricky – call us if you have questions about it! </a:t>
            </a:r>
          </a:p>
          <a:p>
            <a:endParaRPr lang="en-US" dirty="0">
              <a:solidFill>
                <a:schemeClr val="bg1"/>
              </a:solidFill>
            </a:endParaRPr>
          </a:p>
        </p:txBody>
      </p:sp>
    </p:spTree>
    <p:extLst>
      <p:ext uri="{BB962C8B-B14F-4D97-AF65-F5344CB8AC3E}">
        <p14:creationId xmlns:p14="http://schemas.microsoft.com/office/powerpoint/2010/main" val="1872808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4000" b="1" spc="150" dirty="0">
                <a:solidFill>
                  <a:srgbClr val="663300"/>
                </a:solidFill>
                <a:latin typeface="Arial Black" panose="020B0A04020102020204" pitchFamily="34" charset="0"/>
                <a:cs typeface="Helvetica" panose="020B0604020202020204" pitchFamily="34" charset="0"/>
              </a:rPr>
              <a:t>1031 Exchange – The Process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291974" y="1439644"/>
            <a:ext cx="9899009" cy="3785652"/>
          </a:xfrm>
          <a:prstGeom prst="rect">
            <a:avLst/>
          </a:prstGeom>
          <a:noFill/>
        </p:spPr>
        <p:txBody>
          <a:bodyPr wrap="square" rtlCol="0">
            <a:spAutoFit/>
          </a:bodyPr>
          <a:lstStyle/>
          <a:p>
            <a:r>
              <a:rPr lang="en-US" sz="2000" u="sng" dirty="0"/>
              <a:t>Important Time Limits:</a:t>
            </a:r>
          </a:p>
          <a:p>
            <a:r>
              <a:rPr lang="en-US" sz="2000" dirty="0"/>
              <a:t>The Exchanger has </a:t>
            </a:r>
            <a:r>
              <a:rPr lang="en-US" sz="2000" b="1" u="sng" dirty="0"/>
              <a:t>45</a:t>
            </a:r>
            <a:r>
              <a:rPr lang="en-US" sz="2000" dirty="0"/>
              <a:t> Days from the Closing of the Relinquished Property during which to identify up to 3 “Replacement Properties.”</a:t>
            </a:r>
          </a:p>
          <a:p>
            <a:endParaRPr lang="en-US" sz="2000" dirty="0"/>
          </a:p>
          <a:p>
            <a:r>
              <a:rPr lang="en-US" sz="2000" dirty="0"/>
              <a:t>The Exchanger has </a:t>
            </a:r>
            <a:r>
              <a:rPr lang="en-US" sz="2000" b="1" u="sng" dirty="0"/>
              <a:t>180</a:t>
            </a:r>
            <a:r>
              <a:rPr lang="en-US" sz="2000" dirty="0"/>
              <a:t> Days from the Closing of the Relinquished Property to close on the “Replacement Property.” </a:t>
            </a:r>
          </a:p>
          <a:p>
            <a:endParaRPr lang="en-US" sz="2000" dirty="0"/>
          </a:p>
          <a:p>
            <a:r>
              <a:rPr lang="en-US" sz="2000" dirty="0"/>
              <a:t>The 45 Day and 180 Day Timelines run concurrently.</a:t>
            </a:r>
          </a:p>
          <a:p>
            <a:pPr marL="628650" lvl="1" indent="-171450" algn="just">
              <a:buFont typeface="Arial" panose="020B0604020202020204" pitchFamily="34" charset="0"/>
              <a:buChar char="•"/>
            </a:pPr>
            <a:r>
              <a:rPr lang="en-US" sz="2000" dirty="0"/>
              <a:t>Example: if the Exchanger identifies Replacement Property on day 45, he will have 135 days remaining to close on the Replacement Property. </a:t>
            </a:r>
          </a:p>
          <a:p>
            <a:pPr marL="628650" lvl="1" indent="-171450" algn="just">
              <a:buFont typeface="Arial" panose="020B0604020202020204" pitchFamily="34" charset="0"/>
              <a:buChar char="•"/>
            </a:pPr>
            <a:r>
              <a:rPr lang="en-US" sz="2000" dirty="0"/>
              <a:t>In the current market, investors typically are under contract when they identify the Replacement Property</a:t>
            </a:r>
          </a:p>
        </p:txBody>
      </p:sp>
    </p:spTree>
    <p:extLst>
      <p:ext uri="{BB962C8B-B14F-4D97-AF65-F5344CB8AC3E}">
        <p14:creationId xmlns:p14="http://schemas.microsoft.com/office/powerpoint/2010/main" val="2628092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Other Considerations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090569" y="1321208"/>
            <a:ext cx="9899009" cy="5080173"/>
          </a:xfrm>
          <a:prstGeom prst="rect">
            <a:avLst/>
          </a:prstGeom>
          <a:noFill/>
        </p:spPr>
        <p:txBody>
          <a:bodyPr wrap="square" rtlCol="0">
            <a:spAutoFit/>
          </a:bodyPr>
          <a:lstStyle/>
          <a:p>
            <a:pPr algn="just"/>
            <a:r>
              <a:rPr lang="en-US" sz="2000" dirty="0"/>
              <a:t>For maximum benefit, Exchanger should attempt to purchase Replacement Properties that is </a:t>
            </a:r>
            <a:r>
              <a:rPr lang="en-US" sz="2000" u="sng" dirty="0"/>
              <a:t>equal to or greater</a:t>
            </a:r>
            <a:r>
              <a:rPr lang="en-US" sz="2000" dirty="0"/>
              <a:t> in value than the Relinquished Property.</a:t>
            </a:r>
          </a:p>
          <a:p>
            <a:pPr algn="just"/>
            <a:endParaRPr lang="en-US" sz="2000" dirty="0"/>
          </a:p>
          <a:p>
            <a:pPr marL="628650" lvl="1" indent="-171450" algn="just">
              <a:buFont typeface="Arial" panose="020B0604020202020204" pitchFamily="34" charset="0"/>
              <a:buChar char="•"/>
            </a:pPr>
            <a:r>
              <a:rPr lang="en-US" sz="2000" dirty="0"/>
              <a:t>Reinvest all equity in the Replacement Property. </a:t>
            </a:r>
          </a:p>
          <a:p>
            <a:pPr marL="628650" lvl="1" indent="-171450" algn="just">
              <a:buFont typeface="Arial" panose="020B0604020202020204" pitchFamily="34" charset="0"/>
              <a:buChar char="•"/>
            </a:pPr>
            <a:r>
              <a:rPr lang="en-US" sz="2000" dirty="0"/>
              <a:t>Remaining funds being held by the QI after acquiring the Replacement Property will be released to the Exchanger at the end of the 180-day exchange period.  Those funds released to the Exchanger will be taxed as partial sale proceeds and be subject to capital gains taxes.</a:t>
            </a:r>
          </a:p>
          <a:p>
            <a:pPr marL="628650" lvl="1" indent="-171450" algn="just">
              <a:buFont typeface="Arial" panose="020B0604020202020204" pitchFamily="34" charset="0"/>
              <a:buChar char="•"/>
            </a:pPr>
            <a:r>
              <a:rPr lang="en-US" sz="2000" dirty="0"/>
              <a:t>Obtain equal or greater debt on the Replacement Property.  A Reduction in liability can result in taxation.  </a:t>
            </a:r>
          </a:p>
          <a:p>
            <a:pPr marL="1085850" lvl="2" indent="-171450" algn="just">
              <a:buFont typeface="Arial" panose="020B0604020202020204" pitchFamily="34" charset="0"/>
              <a:buChar char="•"/>
            </a:pPr>
            <a:r>
              <a:rPr lang="en-US" sz="2000" dirty="0"/>
              <a:t>Example: If there is a mortgage of $500,000 on the Relinquished Property but only $400,000 on the Replacement Property, the Exchanger may have $100,000 of taxable gain.</a:t>
            </a:r>
          </a:p>
          <a:p>
            <a:pPr marL="1085850" lvl="2" indent="-171450" algn="just">
              <a:buFont typeface="Arial" panose="020B0604020202020204" pitchFamily="34" charset="0"/>
              <a:buChar char="•"/>
            </a:pPr>
            <a:endParaRPr lang="en-US" sz="2000" dirty="0"/>
          </a:p>
          <a:p>
            <a:pPr algn="ctr">
              <a:lnSpc>
                <a:spcPct val="150000"/>
              </a:lnSpc>
            </a:pPr>
            <a:r>
              <a:rPr lang="en-US" sz="2000" b="1" u="sng" dirty="0"/>
              <a:t>**It is vital that you advise your clients to consult with their tax and legal advisors** </a:t>
            </a:r>
          </a:p>
          <a:p>
            <a:pPr marL="171450" indent="-171450" algn="just">
              <a:lnSpc>
                <a:spcPct val="150000"/>
              </a:lnSpc>
              <a:buFont typeface="Arial" panose="020B0604020202020204" pitchFamily="34" charset="0"/>
              <a:buChar char="•"/>
            </a:pPr>
            <a:endParaRPr lang="en-US" sz="1050" dirty="0">
              <a:solidFill>
                <a:srgbClr val="243746"/>
              </a:solidFill>
              <a:latin typeface="Montserrat Semi-Bold"/>
            </a:endParaRPr>
          </a:p>
        </p:txBody>
      </p:sp>
    </p:spTree>
    <p:extLst>
      <p:ext uri="{BB962C8B-B14F-4D97-AF65-F5344CB8AC3E}">
        <p14:creationId xmlns:p14="http://schemas.microsoft.com/office/powerpoint/2010/main" val="3456248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Other Considerations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375793" y="1227899"/>
            <a:ext cx="9613785" cy="1754326"/>
          </a:xfrm>
          <a:prstGeom prst="rect">
            <a:avLst/>
          </a:prstGeom>
          <a:noFill/>
        </p:spPr>
        <p:txBody>
          <a:bodyPr wrap="square" rtlCol="0">
            <a:spAutoFit/>
          </a:bodyPr>
          <a:lstStyle/>
          <a:p>
            <a:r>
              <a:rPr lang="en-US" dirty="0"/>
              <a:t>Through the </a:t>
            </a:r>
            <a:r>
              <a:rPr lang="en-US" u="sng" dirty="0"/>
              <a:t>Stepped Up Basis</a:t>
            </a:r>
            <a:r>
              <a:rPr lang="en-US" dirty="0"/>
              <a:t>, the deferred tax liability may be eliminated at the owner’s death.  Tax-deferred essentially becomes Tax-</a:t>
            </a:r>
            <a:r>
              <a:rPr lang="en-US" u="sng" dirty="0"/>
              <a:t>Free!</a:t>
            </a:r>
            <a:endParaRPr lang="en-US" dirty="0"/>
          </a:p>
          <a:p>
            <a:endParaRPr lang="en-US" dirty="0"/>
          </a:p>
          <a:p>
            <a:r>
              <a:rPr lang="en-US" dirty="0"/>
              <a:t>Can a 1031 Exchange be used for Vacation Homes? It depends! </a:t>
            </a:r>
          </a:p>
          <a:p>
            <a:pPr marL="171450" indent="-171450">
              <a:buFont typeface="Arial" panose="020B0604020202020204" pitchFamily="34" charset="0"/>
              <a:buChar char="•"/>
            </a:pPr>
            <a:endParaRPr lang="en-US" dirty="0"/>
          </a:p>
          <a:p>
            <a:r>
              <a:rPr lang="en-US" dirty="0"/>
              <a:t>A great option for smaller builders – could be used in conjunction with option agreements. </a:t>
            </a:r>
          </a:p>
        </p:txBody>
      </p:sp>
      <p:pic>
        <p:nvPicPr>
          <p:cNvPr id="4" name="Picture 3" descr="Houses by the beach">
            <a:extLst>
              <a:ext uri="{FF2B5EF4-FFF2-40B4-BE49-F238E27FC236}">
                <a16:creationId xmlns:a16="http://schemas.microsoft.com/office/drawing/2014/main" id="{F49A4337-311D-20A0-3FEA-B51EF6424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9744"/>
            <a:ext cx="12191999" cy="3203676"/>
          </a:xfrm>
          <a:prstGeom prst="rect">
            <a:avLst/>
          </a:prstGeom>
        </p:spPr>
      </p:pic>
    </p:spTree>
    <p:extLst>
      <p:ext uri="{BB962C8B-B14F-4D97-AF65-F5344CB8AC3E}">
        <p14:creationId xmlns:p14="http://schemas.microsoft.com/office/powerpoint/2010/main" val="336226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Key Takeaways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289107" y="1228397"/>
            <a:ext cx="9613785" cy="4247317"/>
          </a:xfrm>
          <a:prstGeom prst="rect">
            <a:avLst/>
          </a:prstGeom>
          <a:noFill/>
        </p:spPr>
        <p:txBody>
          <a:bodyPr wrap="square" rtlCol="0">
            <a:spAutoFit/>
          </a:bodyPr>
          <a:lstStyle/>
          <a:p>
            <a:pPr marL="342900" indent="-342900">
              <a:buFont typeface="+mj-lt"/>
              <a:buAutoNum type="arabicPeriod"/>
            </a:pPr>
            <a:r>
              <a:rPr lang="en-US" dirty="0"/>
              <a:t>  Property sold and property purchased must be like-kind;</a:t>
            </a:r>
          </a:p>
          <a:p>
            <a:pPr marL="342900" indent="-342900">
              <a:buFont typeface="+mj-lt"/>
              <a:buAutoNum type="arabicPeriod"/>
            </a:pPr>
            <a:endParaRPr lang="en-US" dirty="0"/>
          </a:p>
          <a:p>
            <a:pPr marL="342900" indent="-342900">
              <a:buFont typeface="+mj-lt"/>
              <a:buAutoNum type="arabicPeriod"/>
            </a:pPr>
            <a:r>
              <a:rPr lang="en-US" dirty="0"/>
              <a:t>  Investment/business property only; </a:t>
            </a:r>
          </a:p>
          <a:p>
            <a:pPr marL="342900" indent="-342900">
              <a:buFont typeface="+mj-lt"/>
              <a:buAutoNum type="arabicPeriod"/>
            </a:pPr>
            <a:endParaRPr lang="en-US" dirty="0"/>
          </a:p>
          <a:p>
            <a:pPr marL="342900" indent="-342900">
              <a:buFont typeface="+mj-lt"/>
              <a:buAutoNum type="arabicPeriod"/>
            </a:pPr>
            <a:r>
              <a:rPr lang="en-US" dirty="0"/>
              <a:t>  Replacement Property should be greater or equal value to maximize tax benefit;</a:t>
            </a:r>
          </a:p>
          <a:p>
            <a:endParaRPr lang="en-US" dirty="0"/>
          </a:p>
          <a:p>
            <a:pPr marL="514350" indent="-514350">
              <a:buFont typeface="+mj-lt"/>
              <a:buAutoNum type="arabicPeriod" startAt="4"/>
            </a:pPr>
            <a:r>
              <a:rPr lang="en-US" dirty="0"/>
              <a:t>The difference between Relinquished Property and </a:t>
            </a:r>
          </a:p>
          <a:p>
            <a:pPr lvl="1"/>
            <a:r>
              <a:rPr lang="en-US" dirty="0"/>
              <a:t> Replacement Property will become subject to capital </a:t>
            </a:r>
          </a:p>
          <a:p>
            <a:pPr lvl="1"/>
            <a:r>
              <a:rPr lang="en-US" dirty="0"/>
              <a:t> gain taxes; </a:t>
            </a:r>
          </a:p>
          <a:p>
            <a:pPr lvl="1"/>
            <a:endParaRPr lang="en-US" dirty="0"/>
          </a:p>
          <a:p>
            <a:pPr marL="514350" indent="-514350">
              <a:buFont typeface="+mj-lt"/>
              <a:buAutoNum type="arabicPeriod" startAt="4"/>
            </a:pPr>
            <a:r>
              <a:rPr lang="en-US" dirty="0"/>
              <a:t>Must be the same taxpayer! </a:t>
            </a:r>
          </a:p>
          <a:p>
            <a:pPr marL="514350" indent="-514350">
              <a:buFont typeface="+mj-lt"/>
              <a:buAutoNum type="arabicPeriod" startAt="4"/>
            </a:pPr>
            <a:endParaRPr lang="en-US" dirty="0"/>
          </a:p>
          <a:p>
            <a:pPr marL="514350" indent="-514350">
              <a:buFont typeface="+mj-lt"/>
              <a:buAutoNum type="arabicPeriod" startAt="4"/>
            </a:pPr>
            <a:r>
              <a:rPr lang="en-US" dirty="0"/>
              <a:t>45 days to identify Replacement Property; and </a:t>
            </a:r>
          </a:p>
          <a:p>
            <a:pPr marL="514350" indent="-514350">
              <a:buFont typeface="+mj-lt"/>
              <a:buAutoNum type="arabicPeriod" startAt="4"/>
            </a:pPr>
            <a:endParaRPr lang="en-US" dirty="0"/>
          </a:p>
          <a:p>
            <a:pPr marL="514350" indent="-514350">
              <a:buFont typeface="+mj-lt"/>
              <a:buAutoNum type="arabicPeriod" startAt="4"/>
            </a:pPr>
            <a:r>
              <a:rPr lang="en-US" dirty="0"/>
              <a:t>180 days to close on Replacement Property. </a:t>
            </a:r>
          </a:p>
        </p:txBody>
      </p:sp>
      <p:pic>
        <p:nvPicPr>
          <p:cNvPr id="8" name="Picture 7" descr="Wooden houses with one house standing out with its orange and red color">
            <a:extLst>
              <a:ext uri="{FF2B5EF4-FFF2-40B4-BE49-F238E27FC236}">
                <a16:creationId xmlns:a16="http://schemas.microsoft.com/office/drawing/2014/main" id="{E052EE6E-024A-0611-ADC2-2A5D649C0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353" y="3050975"/>
            <a:ext cx="3633225" cy="2424739"/>
          </a:xfrm>
          <a:prstGeom prst="rect">
            <a:avLst/>
          </a:prstGeom>
        </p:spPr>
      </p:pic>
    </p:spTree>
    <p:extLst>
      <p:ext uri="{BB962C8B-B14F-4D97-AF65-F5344CB8AC3E}">
        <p14:creationId xmlns:p14="http://schemas.microsoft.com/office/powerpoint/2010/main" val="3637046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200" b="1" spc="150" dirty="0">
                <a:solidFill>
                  <a:srgbClr val="663300"/>
                </a:solidFill>
                <a:latin typeface="Arial Black" panose="020B0A04020102020204" pitchFamily="34" charset="0"/>
                <a:cs typeface="Helvetica" panose="020B0604020202020204" pitchFamily="34" charset="0"/>
              </a:rPr>
              <a:t>1031 Exchange – Other Considerations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247163" y="1598770"/>
            <a:ext cx="9697674" cy="506292"/>
          </a:xfrm>
          <a:prstGeom prst="rect">
            <a:avLst/>
          </a:prstGeom>
          <a:noFill/>
        </p:spPr>
        <p:txBody>
          <a:bodyPr wrap="square" rtlCol="0">
            <a:spAutoFit/>
          </a:bodyPr>
          <a:lstStyle/>
          <a:p>
            <a:pPr algn="ctr">
              <a:lnSpc>
                <a:spcPct val="150000"/>
              </a:lnSpc>
            </a:pPr>
            <a:r>
              <a:rPr lang="en-US" sz="2000" dirty="0"/>
              <a:t>Practice Tip! Use the GAR Special Stipulations regarding 1031 Exchange utilization</a:t>
            </a:r>
          </a:p>
        </p:txBody>
      </p:sp>
      <p:pic>
        <p:nvPicPr>
          <p:cNvPr id="3" name="Picture 2">
            <a:extLst>
              <a:ext uri="{FF2B5EF4-FFF2-40B4-BE49-F238E27FC236}">
                <a16:creationId xmlns:a16="http://schemas.microsoft.com/office/drawing/2014/main" id="{7D0764AA-E5E5-4180-B6AC-53EF06BAC153}"/>
              </a:ext>
            </a:extLst>
          </p:cNvPr>
          <p:cNvPicPr>
            <a:picLocks noChangeAspect="1"/>
          </p:cNvPicPr>
          <p:nvPr/>
        </p:nvPicPr>
        <p:blipFill>
          <a:blip r:embed="rId3"/>
          <a:stretch>
            <a:fillRect/>
          </a:stretch>
        </p:blipFill>
        <p:spPr>
          <a:xfrm>
            <a:off x="1375794" y="2627374"/>
            <a:ext cx="9613784" cy="2877144"/>
          </a:xfrm>
          <a:prstGeom prst="rect">
            <a:avLst/>
          </a:prstGeom>
        </p:spPr>
      </p:pic>
    </p:spTree>
    <p:extLst>
      <p:ext uri="{BB962C8B-B14F-4D97-AF65-F5344CB8AC3E}">
        <p14:creationId xmlns:p14="http://schemas.microsoft.com/office/powerpoint/2010/main" val="2059482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0" y="-629"/>
            <a:ext cx="12192000" cy="1325563"/>
          </a:xfrm>
        </p:spPr>
        <p:txBody>
          <a:bodyPr>
            <a:noAutofit/>
          </a:bodyPr>
          <a:lstStyle/>
          <a:p>
            <a:pPr algn="ctr"/>
            <a:r>
              <a:rPr lang="en-US" sz="3600" b="1" spc="150" dirty="0">
                <a:solidFill>
                  <a:srgbClr val="663300"/>
                </a:solidFill>
                <a:latin typeface="Arial Black" panose="020B0A04020102020204" pitchFamily="34" charset="0"/>
                <a:cs typeface="Helvetica" panose="020B0604020202020204" pitchFamily="34" charset="0"/>
              </a:rPr>
              <a:t>1031 Exchange – Exchange Agents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375794" y="1052216"/>
            <a:ext cx="961378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27790A5-C334-CC3F-1D3D-DD05F4CA06AB}"/>
              </a:ext>
            </a:extLst>
          </p:cNvPr>
          <p:cNvSpPr txBox="1"/>
          <p:nvPr/>
        </p:nvSpPr>
        <p:spPr>
          <a:xfrm>
            <a:off x="1375794" y="1406274"/>
            <a:ext cx="7180976" cy="3170099"/>
          </a:xfrm>
          <a:prstGeom prst="rect">
            <a:avLst/>
          </a:prstGeom>
          <a:noFill/>
        </p:spPr>
        <p:txBody>
          <a:bodyPr wrap="square" rtlCol="0">
            <a:spAutoFit/>
          </a:bodyPr>
          <a:lstStyle/>
          <a:p>
            <a:pPr marL="171450" indent="-171450">
              <a:buFont typeface="Arial" panose="020B0604020202020204" pitchFamily="34" charset="0"/>
              <a:buChar char="•"/>
            </a:pPr>
            <a:r>
              <a:rPr lang="en-US" sz="2000" dirty="0"/>
              <a:t>Whitney Brennan</a:t>
            </a:r>
          </a:p>
          <a:p>
            <a:r>
              <a:rPr lang="en-US" sz="2000" dirty="0"/>
              <a:t>     IPX 1031 (Investment Property Exchange Services, Inc.)       </a:t>
            </a:r>
          </a:p>
          <a:p>
            <a:r>
              <a:rPr lang="en-US" sz="2000" dirty="0"/>
              <a:t>     Whitney.Brennan@ipx1031.com</a:t>
            </a:r>
          </a:p>
          <a:p>
            <a:r>
              <a:rPr lang="en-US" sz="2000" dirty="0"/>
              <a:t>     916-806-1468</a:t>
            </a:r>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endParaRPr lang="en-US" sz="2000" dirty="0"/>
          </a:p>
          <a:p>
            <a:pPr marL="171450" indent="-171450">
              <a:buFont typeface="Arial" panose="020B0604020202020204" pitchFamily="34" charset="0"/>
              <a:buChar char="•"/>
            </a:pPr>
            <a:r>
              <a:rPr lang="en-US" sz="2000" dirty="0"/>
              <a:t>Rachel Hollinger Chapman</a:t>
            </a:r>
          </a:p>
          <a:p>
            <a:r>
              <a:rPr lang="en-US" sz="2000" dirty="0"/>
              <a:t>     IPX 1031 (a division of Fidelity)</a:t>
            </a:r>
          </a:p>
          <a:p>
            <a:r>
              <a:rPr lang="en-US" sz="2000" dirty="0"/>
              <a:t>     Rachel.Hollinger@nticny.com</a:t>
            </a:r>
          </a:p>
          <a:p>
            <a:r>
              <a:rPr lang="en-US" sz="2000" dirty="0"/>
              <a:t>     678-492-5776</a:t>
            </a:r>
          </a:p>
        </p:txBody>
      </p:sp>
    </p:spTree>
    <p:extLst>
      <p:ext uri="{BB962C8B-B14F-4D97-AF65-F5344CB8AC3E}">
        <p14:creationId xmlns:p14="http://schemas.microsoft.com/office/powerpoint/2010/main" val="193371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595619" y="2583598"/>
            <a:ext cx="4723002" cy="1325563"/>
          </a:xfrm>
        </p:spPr>
        <p:txBody>
          <a:bodyPr>
            <a:normAutofit fontScale="55000" lnSpcReduction="20000"/>
          </a:bodyPr>
          <a:lstStyle/>
          <a:p>
            <a:pPr marL="0" marR="0" lvl="0" indent="0" algn="ctr">
              <a:spcBef>
                <a:spcPts val="0"/>
              </a:spcBef>
              <a:spcAft>
                <a:spcPts val="0"/>
              </a:spcAft>
              <a:buNone/>
            </a:pPr>
            <a:endParaRPr lang="en-US" sz="2800" dirty="0">
              <a:cs typeface="Arial" panose="020B0604020202020204" pitchFamily="34" charset="0"/>
            </a:endParaRPr>
          </a:p>
          <a:p>
            <a:pPr marL="0" marR="0" lvl="0" indent="0" algn="ctr">
              <a:spcBef>
                <a:spcPts val="0"/>
              </a:spcBef>
              <a:spcAft>
                <a:spcPts val="0"/>
              </a:spcAft>
              <a:buNone/>
            </a:pPr>
            <a:endParaRPr lang="en-US" sz="4400" dirty="0">
              <a:cs typeface="Arial" panose="020B0604020202020204" pitchFamily="34" charset="0"/>
            </a:endParaRPr>
          </a:p>
          <a:p>
            <a:pPr marL="0" marR="0" lvl="0" indent="0" algn="ctr">
              <a:spcBef>
                <a:spcPts val="0"/>
              </a:spcBef>
              <a:spcAft>
                <a:spcPts val="0"/>
              </a:spcAft>
              <a:buNone/>
            </a:pPr>
            <a:r>
              <a:rPr lang="en-US" sz="4400" dirty="0">
                <a:cs typeface="Arial" panose="020B0604020202020204" pitchFamily="34" charset="0"/>
              </a:rPr>
              <a:t>Questions? </a:t>
            </a:r>
          </a:p>
          <a:p>
            <a:pPr marL="0" marR="0" lvl="0" indent="0" algn="ctr">
              <a:spcBef>
                <a:spcPts val="0"/>
              </a:spcBef>
              <a:spcAft>
                <a:spcPts val="0"/>
              </a:spcAft>
              <a:buNone/>
            </a:pPr>
            <a:endParaRPr lang="en-US" sz="4400" dirty="0">
              <a:cs typeface="Arial" panose="020B0604020202020204" pitchFamily="34" charset="0"/>
            </a:endParaRPr>
          </a:p>
          <a:p>
            <a:pPr marL="0" marR="0" lvl="0" indent="0" algn="ctr">
              <a:spcBef>
                <a:spcPts val="0"/>
              </a:spcBef>
              <a:spcAft>
                <a:spcPts val="0"/>
              </a:spcAft>
              <a:buNone/>
            </a:pPr>
            <a:r>
              <a:rPr lang="en-US" sz="4400" dirty="0" err="1">
                <a:cs typeface="Arial" panose="020B0604020202020204" pitchFamily="34" charset="0"/>
              </a:rPr>
              <a:t>attorneys@cb.law</a:t>
            </a:r>
            <a:endParaRPr lang="en-US" sz="4400" dirty="0">
              <a:cs typeface="Arial" panose="020B0604020202020204" pitchFamily="34" charset="0"/>
            </a:endParaRPr>
          </a:p>
          <a:p>
            <a:pPr marL="0" marR="0" lvl="0" indent="0" algn="ctr">
              <a:spcBef>
                <a:spcPts val="0"/>
              </a:spcBef>
              <a:spcAft>
                <a:spcPts val="0"/>
              </a:spcAft>
              <a:buNone/>
            </a:pPr>
            <a:endParaRPr lang="en-US" sz="3600" dirty="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b="1" spc="150" dirty="0">
                <a:solidFill>
                  <a:srgbClr val="663300"/>
                </a:solidFill>
                <a:latin typeface="Arial Black" panose="020B0A04020102020204" pitchFamily="34" charset="0"/>
                <a:cs typeface="Helvetica" panose="020B0604020202020204" pitchFamily="34" charset="0"/>
              </a:rPr>
              <a:t>	</a:t>
            </a:r>
          </a:p>
        </p:txBody>
      </p:sp>
      <p:pic>
        <p:nvPicPr>
          <p:cNvPr id="3" name="Picture 2" descr="Qr code&#10;&#10;Description automatically generated">
            <a:extLst>
              <a:ext uri="{FF2B5EF4-FFF2-40B4-BE49-F238E27FC236}">
                <a16:creationId xmlns:a16="http://schemas.microsoft.com/office/drawing/2014/main" id="{DBF7AFC4-9102-D1F0-690A-91581089A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553" y="1413783"/>
            <a:ext cx="5215855" cy="4030433"/>
          </a:xfrm>
          <a:prstGeom prst="rect">
            <a:avLst/>
          </a:prstGeom>
        </p:spPr>
      </p:pic>
    </p:spTree>
    <p:extLst>
      <p:ext uri="{BB962C8B-B14F-4D97-AF65-F5344CB8AC3E}">
        <p14:creationId xmlns:p14="http://schemas.microsoft.com/office/powerpoint/2010/main" val="411061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6613683" cy="4908489"/>
          </a:xfrm>
        </p:spPr>
        <p:txBody>
          <a:bodyPr>
            <a:normAutofit/>
          </a:bodyPr>
          <a:lstStyle/>
          <a:p>
            <a:pPr marL="0" indent="0">
              <a:lnSpc>
                <a:spcPct val="100000"/>
              </a:lnSpc>
              <a:spcBef>
                <a:spcPts val="0"/>
              </a:spcBef>
              <a:buNone/>
            </a:pPr>
            <a:r>
              <a:rPr lang="en-US" sz="2400" u="sng" dirty="0">
                <a:cs typeface="Arial" panose="020B0604020202020204" pitchFamily="34" charset="0"/>
              </a:rPr>
              <a:t>Joint Tenants with Rights of Survivorship </a:t>
            </a:r>
          </a:p>
          <a:p>
            <a:pPr marL="0" indent="0">
              <a:lnSpc>
                <a:spcPct val="100000"/>
              </a:lnSpc>
              <a:spcBef>
                <a:spcPts val="0"/>
              </a:spcBef>
              <a:buNone/>
            </a:pPr>
            <a:endParaRPr lang="en-US" sz="2400" u="sng" dirty="0">
              <a:cs typeface="Arial" panose="020B0604020202020204" pitchFamily="34" charset="0"/>
            </a:endParaRPr>
          </a:p>
          <a:p>
            <a:pPr>
              <a:lnSpc>
                <a:spcPct val="100000"/>
              </a:lnSpc>
              <a:spcBef>
                <a:spcPts val="0"/>
              </a:spcBef>
            </a:pPr>
            <a:r>
              <a:rPr lang="en-US" sz="2400" dirty="0">
                <a:cs typeface="Arial" panose="020B0604020202020204" pitchFamily="34" charset="0"/>
              </a:rPr>
              <a:t>Upon the death of an owner the decedent’s interest in the property automatically vests in the survivor(s).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survivor(s) will sign in their individual capacity, and we will need a copy of the death certificate.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
        <p:nvSpPr>
          <p:cNvPr id="10" name="Text Placeholder 2">
            <a:extLst>
              <a:ext uri="{FF2B5EF4-FFF2-40B4-BE49-F238E27FC236}">
                <a16:creationId xmlns:a16="http://schemas.microsoft.com/office/drawing/2014/main" id="{FACF99AB-A0D5-4A9C-8C48-C60C6BD8583B}"/>
              </a:ext>
            </a:extLst>
          </p:cNvPr>
          <p:cNvSpPr txBox="1">
            <a:spLocks/>
          </p:cNvSpPr>
          <p:nvPr/>
        </p:nvSpPr>
        <p:spPr>
          <a:xfrm>
            <a:off x="7179079" y="1182849"/>
            <a:ext cx="3432993" cy="5092114"/>
          </a:xfrm>
          <a:prstGeom prst="rect">
            <a:avLst/>
          </a:prstGeom>
          <a:solidFill>
            <a:schemeClr val="tx1">
              <a:lumMod val="75000"/>
              <a:lumOff val="25000"/>
            </a:schemeClr>
          </a:solidFill>
        </p:spPr>
        <p:txBody>
          <a:bodyPr vert="horz" lIns="640080" tIns="45720" rIns="64008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rPr>
              <a:t>Remember! Powers granted under a POA terminate upon death! </a:t>
            </a:r>
          </a:p>
          <a:p>
            <a:endParaRPr lang="en-US" dirty="0">
              <a:solidFill>
                <a:schemeClr val="bg1"/>
              </a:solidFill>
            </a:endParaRPr>
          </a:p>
        </p:txBody>
      </p:sp>
    </p:spTree>
    <p:extLst>
      <p:ext uri="{BB962C8B-B14F-4D97-AF65-F5344CB8AC3E}">
        <p14:creationId xmlns:p14="http://schemas.microsoft.com/office/powerpoint/2010/main" val="1725268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176169" y="1489165"/>
            <a:ext cx="11736198" cy="4908489"/>
          </a:xfrm>
        </p:spPr>
        <p:txBody>
          <a:bodyPr>
            <a:normAutofit/>
          </a:bodyPr>
          <a:lstStyle/>
          <a:p>
            <a:pPr marL="0" indent="0">
              <a:lnSpc>
                <a:spcPct val="100000"/>
              </a:lnSpc>
              <a:spcBef>
                <a:spcPts val="0"/>
              </a:spcBef>
              <a:buNone/>
            </a:pPr>
            <a:r>
              <a:rPr lang="en-US" sz="2400" u="sng" dirty="0">
                <a:cs typeface="Arial" panose="020B0604020202020204" pitchFamily="34" charset="0"/>
              </a:rPr>
              <a:t>Executor</a:t>
            </a:r>
          </a:p>
          <a:p>
            <a:pPr marL="0" indent="0">
              <a:lnSpc>
                <a:spcPct val="100000"/>
              </a:lnSpc>
              <a:spcBef>
                <a:spcPts val="0"/>
              </a:spcBef>
              <a:buNone/>
            </a:pPr>
            <a:endParaRPr lang="en-US" sz="2400" u="sng" dirty="0">
              <a:cs typeface="Arial" panose="020B0604020202020204" pitchFamily="34" charset="0"/>
            </a:endParaRPr>
          </a:p>
          <a:p>
            <a:pPr>
              <a:lnSpc>
                <a:spcPct val="100000"/>
              </a:lnSpc>
              <a:spcBef>
                <a:spcPts val="0"/>
              </a:spcBef>
            </a:pPr>
            <a:r>
              <a:rPr lang="en-US" sz="2400" dirty="0">
                <a:cs typeface="Arial" panose="020B0604020202020204" pitchFamily="34" charset="0"/>
              </a:rPr>
              <a:t>When the decedent leaves a Will that Will is probated and the executor is given power over the estate’s assets subject to the terms of the Will.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Request a copy of the </a:t>
            </a:r>
            <a:r>
              <a:rPr lang="en-US" sz="2400" dirty="0">
                <a:solidFill>
                  <a:srgbClr val="FF0000"/>
                </a:solidFill>
                <a:cs typeface="Arial" panose="020B0604020202020204" pitchFamily="34" charset="0"/>
              </a:rPr>
              <a:t>Will</a:t>
            </a:r>
            <a:r>
              <a:rPr lang="en-US" sz="2400" dirty="0">
                <a:cs typeface="Arial" panose="020B0604020202020204" pitchFamily="34" charset="0"/>
              </a:rPr>
              <a:t> and </a:t>
            </a:r>
            <a:r>
              <a:rPr lang="en-US" sz="2400" dirty="0">
                <a:solidFill>
                  <a:srgbClr val="FF0000"/>
                </a:solidFill>
                <a:cs typeface="Arial" panose="020B0604020202020204" pitchFamily="34" charset="0"/>
              </a:rPr>
              <a:t>Letters Testamentary</a:t>
            </a:r>
            <a:r>
              <a:rPr lang="en-US" sz="2400" dirty="0">
                <a:cs typeface="Arial" panose="020B0604020202020204" pitchFamily="34" charset="0"/>
              </a:rPr>
              <a:t>.</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Will typically names an executor, a successor, and the powers given to them. </a:t>
            </a:r>
          </a:p>
          <a:p>
            <a:pPr>
              <a:lnSpc>
                <a:spcPct val="100000"/>
              </a:lnSpc>
              <a:spcBef>
                <a:spcPts val="0"/>
              </a:spcBef>
            </a:pPr>
            <a:endParaRPr lang="en-US" sz="2400" dirty="0">
              <a:cs typeface="Arial" panose="020B0604020202020204" pitchFamily="34" charset="0"/>
            </a:endParaRPr>
          </a:p>
          <a:p>
            <a:pPr>
              <a:lnSpc>
                <a:spcPct val="100000"/>
              </a:lnSpc>
              <a:spcBef>
                <a:spcPts val="0"/>
              </a:spcBef>
            </a:pPr>
            <a:r>
              <a:rPr lang="en-US" sz="2400" dirty="0">
                <a:cs typeface="Arial" panose="020B0604020202020204" pitchFamily="34" charset="0"/>
              </a:rPr>
              <a:t>The court issues Letters Testamentary giving them legal control over the estate.  </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3669" y="6397655"/>
            <a:ext cx="1828800" cy="243016"/>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1996936" y="1052216"/>
            <a:ext cx="8042414"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58CAE6F-967B-487F-971B-78AD61CF8B3F}"/>
              </a:ext>
            </a:extLst>
          </p:cNvPr>
          <p:cNvSpPr txBox="1">
            <a:spLocks/>
          </p:cNvSpPr>
          <p:nvPr/>
        </p:nvSpPr>
        <p:spPr>
          <a:xfrm>
            <a:off x="1996936" y="-629"/>
            <a:ext cx="80424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800" b="1" spc="150" dirty="0">
                <a:solidFill>
                  <a:srgbClr val="663300"/>
                </a:solidFill>
                <a:latin typeface="Arial Black" panose="020B0A04020102020204" pitchFamily="34" charset="0"/>
                <a:cs typeface="Helvetica" panose="020B0604020202020204" pitchFamily="34" charset="0"/>
              </a:rPr>
              <a:t>Estates	</a:t>
            </a:r>
          </a:p>
        </p:txBody>
      </p:sp>
    </p:spTree>
    <p:extLst>
      <p:ext uri="{BB962C8B-B14F-4D97-AF65-F5344CB8AC3E}">
        <p14:creationId xmlns:p14="http://schemas.microsoft.com/office/powerpoint/2010/main" val="707903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2811</TotalTime>
  <Words>5569</Words>
  <Application>Microsoft Office PowerPoint</Application>
  <PresentationFormat>Widescreen</PresentationFormat>
  <Paragraphs>601</Paragraphs>
  <Slides>76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Arial</vt:lpstr>
      <vt:lpstr>Arial Black</vt:lpstr>
      <vt:lpstr>Arquitecta Medium</vt:lpstr>
      <vt:lpstr>Calibri</vt:lpstr>
      <vt:lpstr>Calibri Light</vt:lpstr>
      <vt:lpstr>Holiday</vt:lpstr>
      <vt:lpstr>Montserrat</vt:lpstr>
      <vt:lpstr>Montserrat Extra-Bold Bold</vt:lpstr>
      <vt:lpstr>Montserrat Semi-Bold</vt:lpstr>
      <vt:lpstr>Office Theme</vt:lpstr>
      <vt:lpstr>PowerPoint Presentation</vt:lpstr>
      <vt:lpstr>PowerPoint Presentation</vt:lpstr>
      <vt:lpstr>AGENDA</vt:lpstr>
      <vt:lpstr>Who is your Seller?</vt:lpstr>
      <vt:lpstr>Who is your Seller?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mean for Buyers?</vt:lpstr>
      <vt:lpstr>PowerPoint Presentation</vt:lpstr>
      <vt:lpstr>PowerPoint Presentation</vt:lpstr>
      <vt:lpstr>PowerPoint Presentation</vt:lpstr>
      <vt:lpstr>PowerPoint Presentation</vt:lpstr>
      <vt:lpstr>PowerPoint Presentation</vt:lpstr>
      <vt:lpstr>PowerPoint Presentation</vt:lpstr>
      <vt:lpstr>Properties on the Market</vt:lpstr>
      <vt:lpstr>Outlook</vt:lpstr>
      <vt:lpstr>Outlook</vt:lpstr>
      <vt:lpstr>Foreclosures</vt:lpstr>
      <vt:lpstr>Foreclosures</vt:lpstr>
      <vt:lpstr>Short Sale</vt:lpstr>
      <vt:lpstr>Condos</vt:lpstr>
      <vt:lpstr>Condos</vt:lpstr>
      <vt:lpstr>Condos</vt:lpstr>
      <vt:lpstr>Condos</vt:lpstr>
      <vt:lpstr>Condos</vt:lpstr>
      <vt:lpstr>Condos</vt:lpstr>
      <vt:lpstr>Short-Term Rentals</vt:lpstr>
      <vt:lpstr>Buyer and Seller Source of Funds and Finances</vt:lpstr>
      <vt:lpstr>Contingencies and Source of Funds</vt:lpstr>
      <vt:lpstr>Contingencies and Source of Funds</vt:lpstr>
      <vt:lpstr>Contingencies and Source of Funds</vt:lpstr>
      <vt:lpstr>What Happens When You Assume (Loans)?</vt:lpstr>
      <vt:lpstr>How Do Loan Assumptions Work?</vt:lpstr>
      <vt:lpstr>Assumable Loans</vt:lpstr>
      <vt:lpstr>What About the Equity?</vt:lpstr>
      <vt:lpstr>Pros and Cons</vt:lpstr>
      <vt:lpstr>Assumable Loans</vt:lpstr>
      <vt:lpstr>Refinance</vt:lpstr>
      <vt:lpstr>Refinance</vt:lpstr>
      <vt:lpstr>Refinance</vt:lpstr>
      <vt:lpstr>Refinance</vt:lpstr>
      <vt:lpstr>Refinance</vt:lpstr>
      <vt:lpstr>Refinance</vt:lpstr>
      <vt:lpstr>1031 Exchange</vt:lpstr>
      <vt:lpstr>1031 Exchange</vt:lpstr>
      <vt:lpstr>1031 Exchange – Tax Deferral Tool</vt:lpstr>
      <vt:lpstr>1031 Exchange – What is “Like-Kind”</vt:lpstr>
      <vt:lpstr>1031 Exchange – What is “Like-Kind”</vt:lpstr>
      <vt:lpstr>1031 Exchange – The Process</vt:lpstr>
      <vt:lpstr>1031 Exchange – The Process</vt:lpstr>
      <vt:lpstr>1031 Exchange – Other Considerations</vt:lpstr>
      <vt:lpstr>1031 Exchange – Other Considerations</vt:lpstr>
      <vt:lpstr>1031 Exchange – Key Takeaways</vt:lpstr>
      <vt:lpstr>1031 Exchange – Other Considerations</vt:lpstr>
      <vt:lpstr>1031 Exchange – Exchange Agents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Rogers</dc:creator>
  <cp:lastModifiedBy>Lindsey Rogers</cp:lastModifiedBy>
  <cp:revision>123</cp:revision>
  <cp:lastPrinted>2023-03-21T17:10:41Z</cp:lastPrinted>
  <dcterms:created xsi:type="dcterms:W3CDTF">2022-07-27T14:27:22Z</dcterms:created>
  <dcterms:modified xsi:type="dcterms:W3CDTF">2023-03-27T16:08:43Z</dcterms:modified>
</cp:coreProperties>
</file>